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261" r:id="rId2"/>
    <p:sldId id="262" r:id="rId3"/>
    <p:sldId id="263" r:id="rId4"/>
    <p:sldId id="264" r:id="rId5"/>
    <p:sldId id="265" r:id="rId6"/>
    <p:sldId id="266" r:id="rId7"/>
    <p:sldId id="269" r:id="rId8"/>
    <p:sldId id="273" r:id="rId9"/>
    <p:sldId id="272" r:id="rId10"/>
    <p:sldId id="274" r:id="rId11"/>
    <p:sldId id="275" r:id="rId12"/>
    <p:sldId id="267" r:id="rId13"/>
    <p:sldId id="268" r:id="rId14"/>
    <p:sldId id="271"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FBCD07-EA50-174C-9824-951C6C2C883F}">
          <p14:sldIdLst>
            <p14:sldId id="261"/>
            <p14:sldId id="262"/>
            <p14:sldId id="263"/>
            <p14:sldId id="264"/>
            <p14:sldId id="265"/>
            <p14:sldId id="266"/>
            <p14:sldId id="269"/>
            <p14:sldId id="273"/>
            <p14:sldId id="272"/>
            <p14:sldId id="274"/>
            <p14:sldId id="275"/>
            <p14:sldId id="267"/>
            <p14:sldId id="268"/>
            <p14:sldId id="271"/>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F9D3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41"/>
    <p:restoredTop sz="96271"/>
  </p:normalViewPr>
  <p:slideViewPr>
    <p:cSldViewPr snapToGrid="0" snapToObjects="1">
      <p:cViewPr>
        <p:scale>
          <a:sx n="124" d="100"/>
          <a:sy n="124" d="100"/>
        </p:scale>
        <p:origin x="432" y="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519EA4-12CC-D149-A0B2-7FEE85C5B87F}" type="datetimeFigureOut">
              <a:rPr lang="en-US" smtClean="0"/>
              <a:t>9/25/17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EE6467-4CD1-E246-9A50-24A9FDF67EB4}" type="slidenum">
              <a:rPr lang="en-US" smtClean="0"/>
              <a:t>‹#›</a:t>
            </a:fld>
            <a:endParaRPr lang="en-US"/>
          </a:p>
        </p:txBody>
      </p:sp>
    </p:spTree>
    <p:extLst>
      <p:ext uri="{BB962C8B-B14F-4D97-AF65-F5344CB8AC3E}">
        <p14:creationId xmlns:p14="http://schemas.microsoft.com/office/powerpoint/2010/main" val="892613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1D2CD2-2BD0-8B44-8AF7-D4342ECCC2E5}"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1CFEEA-B53B-F346-BC01-C0A7BDD61A64}" type="slidenum">
              <a:rPr lang="en-US" smtClean="0"/>
              <a:t>‹#›</a:t>
            </a:fld>
            <a:endParaRPr lang="en-US"/>
          </a:p>
        </p:txBody>
      </p:sp>
    </p:spTree>
    <p:extLst>
      <p:ext uri="{BB962C8B-B14F-4D97-AF65-F5344CB8AC3E}">
        <p14:creationId xmlns:p14="http://schemas.microsoft.com/office/powerpoint/2010/main" val="35063734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If pupils are older or working at a higher</a:t>
            </a:r>
            <a:r>
              <a:rPr lang="en-GB" baseline="0" dirty="0" smtClean="0"/>
              <a:t> level</a:t>
            </a:r>
            <a:r>
              <a:rPr lang="en-GB" dirty="0" smtClean="0"/>
              <a:t>,</a:t>
            </a:r>
            <a:r>
              <a:rPr lang="en-GB" baseline="0" dirty="0" smtClean="0"/>
              <a:t> you could ask them to create a 3Cs (colour, character, camera) and 3Ss (story, setting, sound) mind map in response to the trailer. This can then be used as part of the planning process to create their own pop-up story page.</a:t>
            </a:r>
            <a:endParaRPr lang="en-GB" dirty="0" smtClean="0"/>
          </a:p>
          <a:p>
            <a:endParaRPr lang="en-US" dirty="0"/>
          </a:p>
        </p:txBody>
      </p:sp>
      <p:sp>
        <p:nvSpPr>
          <p:cNvPr id="4" name="Slide Number Placeholder 3"/>
          <p:cNvSpPr>
            <a:spLocks noGrp="1"/>
          </p:cNvSpPr>
          <p:nvPr>
            <p:ph type="sldNum" sz="quarter" idx="10"/>
          </p:nvPr>
        </p:nvSpPr>
        <p:spPr/>
        <p:txBody>
          <a:bodyPr/>
          <a:lstStyle/>
          <a:p>
            <a:fld id="{5F1CFEEA-B53B-F346-BC01-C0A7BDD61A64}" type="slidenum">
              <a:rPr lang="en-US" smtClean="0"/>
              <a:t>2</a:t>
            </a:fld>
            <a:endParaRPr lang="en-US"/>
          </a:p>
        </p:txBody>
      </p:sp>
    </p:spTree>
    <p:extLst>
      <p:ext uri="{BB962C8B-B14F-4D97-AF65-F5344CB8AC3E}">
        <p14:creationId xmlns:p14="http://schemas.microsoft.com/office/powerpoint/2010/main" val="77571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older or more able pupils, provide some additional storytelling grammar rules they must include. Alternatively, the pop-up book could be aimed at a younger age group in the school, and pupils should choose appropriate language and presentation to suit the target audience.</a:t>
            </a:r>
            <a:endParaRPr lang="en-GB" dirty="0" smtClean="0"/>
          </a:p>
          <a:p>
            <a:endParaRPr lang="en-US" dirty="0"/>
          </a:p>
        </p:txBody>
      </p:sp>
      <p:sp>
        <p:nvSpPr>
          <p:cNvPr id="4" name="Slide Number Placeholder 3"/>
          <p:cNvSpPr>
            <a:spLocks noGrp="1"/>
          </p:cNvSpPr>
          <p:nvPr>
            <p:ph type="sldNum" sz="quarter" idx="10"/>
          </p:nvPr>
        </p:nvSpPr>
        <p:spPr/>
        <p:txBody>
          <a:bodyPr/>
          <a:lstStyle/>
          <a:p>
            <a:fld id="{5F1CFEEA-B53B-F346-BC01-C0A7BDD61A64}" type="slidenum">
              <a:rPr lang="en-US" smtClean="0"/>
              <a:t>6</a:t>
            </a:fld>
            <a:endParaRPr lang="en-US"/>
          </a:p>
        </p:txBody>
      </p:sp>
    </p:spTree>
    <p:extLst>
      <p:ext uri="{BB962C8B-B14F-4D97-AF65-F5344CB8AC3E}">
        <p14:creationId xmlns:p14="http://schemas.microsoft.com/office/powerpoint/2010/main" val="214157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older or more able pupils, support them in creating their own pop-up mechanisms, based on their investigations into pop-up books in the previous lesson.</a:t>
            </a:r>
            <a:endParaRPr lang="en-GB"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F1CFEEA-B53B-F346-BC01-C0A7BDD61A64}" type="slidenum">
              <a:rPr lang="en-US" smtClean="0"/>
              <a:t>7</a:t>
            </a:fld>
            <a:endParaRPr lang="en-US"/>
          </a:p>
        </p:txBody>
      </p:sp>
    </p:spTree>
    <p:extLst>
      <p:ext uri="{BB962C8B-B14F-4D97-AF65-F5344CB8AC3E}">
        <p14:creationId xmlns:p14="http://schemas.microsoft.com/office/powerpoint/2010/main" val="166547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older or more able pupils, support them in creating their own pop-up mechanisms, based on their investigations into pop-up books in the previous lesson.</a:t>
            </a:r>
            <a:endParaRPr lang="en-GB"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F1CFEEA-B53B-F346-BC01-C0A7BDD61A64}" type="slidenum">
              <a:rPr lang="en-US" smtClean="0"/>
              <a:t>8</a:t>
            </a:fld>
            <a:endParaRPr lang="en-US"/>
          </a:p>
        </p:txBody>
      </p:sp>
    </p:spTree>
    <p:extLst>
      <p:ext uri="{BB962C8B-B14F-4D97-AF65-F5344CB8AC3E}">
        <p14:creationId xmlns:p14="http://schemas.microsoft.com/office/powerpoint/2010/main" val="106354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older or more able pupils, support them in creating their own pop-up mechanisms, based on their investigations into pop-up books in the previous lesson.</a:t>
            </a:r>
            <a:endParaRPr lang="en-GB" dirty="0" smtClean="0"/>
          </a:p>
          <a:p>
            <a:endParaRPr lang="en-US" smtClean="0"/>
          </a:p>
          <a:p>
            <a:endParaRPr lang="en-US"/>
          </a:p>
        </p:txBody>
      </p:sp>
      <p:sp>
        <p:nvSpPr>
          <p:cNvPr id="4" name="Slide Number Placeholder 3"/>
          <p:cNvSpPr>
            <a:spLocks noGrp="1"/>
          </p:cNvSpPr>
          <p:nvPr>
            <p:ph type="sldNum" sz="quarter" idx="10"/>
          </p:nvPr>
        </p:nvSpPr>
        <p:spPr/>
        <p:txBody>
          <a:bodyPr/>
          <a:lstStyle/>
          <a:p>
            <a:fld id="{5F1CFEEA-B53B-F346-BC01-C0A7BDD61A64}" type="slidenum">
              <a:rPr lang="en-US" smtClean="0"/>
              <a:t>9</a:t>
            </a:fld>
            <a:endParaRPr lang="en-US"/>
          </a:p>
        </p:txBody>
      </p:sp>
    </p:spTree>
    <p:extLst>
      <p:ext uri="{BB962C8B-B14F-4D97-AF65-F5344CB8AC3E}">
        <p14:creationId xmlns:p14="http://schemas.microsoft.com/office/powerpoint/2010/main" val="181207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older or more able pupils, support them in creating their own pop-up mechanisms, based on their investigations into pop-up books in the previous lesson.</a:t>
            </a:r>
            <a:endParaRPr lang="en-GB" dirty="0" smtClean="0"/>
          </a:p>
          <a:p>
            <a:endParaRPr lang="en-US" smtClean="0"/>
          </a:p>
          <a:p>
            <a:endParaRPr lang="en-US"/>
          </a:p>
        </p:txBody>
      </p:sp>
      <p:sp>
        <p:nvSpPr>
          <p:cNvPr id="4" name="Slide Number Placeholder 3"/>
          <p:cNvSpPr>
            <a:spLocks noGrp="1"/>
          </p:cNvSpPr>
          <p:nvPr>
            <p:ph type="sldNum" sz="quarter" idx="10"/>
          </p:nvPr>
        </p:nvSpPr>
        <p:spPr/>
        <p:txBody>
          <a:bodyPr/>
          <a:lstStyle/>
          <a:p>
            <a:fld id="{5F1CFEEA-B53B-F346-BC01-C0A7BDD61A64}" type="slidenum">
              <a:rPr lang="en-US" smtClean="0"/>
              <a:t>10</a:t>
            </a:fld>
            <a:endParaRPr lang="en-US"/>
          </a:p>
        </p:txBody>
      </p:sp>
    </p:spTree>
    <p:extLst>
      <p:ext uri="{BB962C8B-B14F-4D97-AF65-F5344CB8AC3E}">
        <p14:creationId xmlns:p14="http://schemas.microsoft.com/office/powerpoint/2010/main" val="152324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older or more able pupils, support them in creating their own pop-up mechanisms, based on their investigations into pop-up books in the previous lesson.</a:t>
            </a:r>
            <a:endParaRPr lang="en-GB" dirty="0" smtClean="0"/>
          </a:p>
          <a:p>
            <a:endParaRPr lang="en-US" smtClean="0"/>
          </a:p>
          <a:p>
            <a:endParaRPr lang="en-US"/>
          </a:p>
        </p:txBody>
      </p:sp>
      <p:sp>
        <p:nvSpPr>
          <p:cNvPr id="4" name="Slide Number Placeholder 3"/>
          <p:cNvSpPr>
            <a:spLocks noGrp="1"/>
          </p:cNvSpPr>
          <p:nvPr>
            <p:ph type="sldNum" sz="quarter" idx="10"/>
          </p:nvPr>
        </p:nvSpPr>
        <p:spPr/>
        <p:txBody>
          <a:bodyPr/>
          <a:lstStyle/>
          <a:p>
            <a:fld id="{5F1CFEEA-B53B-F346-BC01-C0A7BDD61A64}" type="slidenum">
              <a:rPr lang="en-US" smtClean="0"/>
              <a:t>11</a:t>
            </a:fld>
            <a:endParaRPr lang="en-US"/>
          </a:p>
        </p:txBody>
      </p:sp>
    </p:spTree>
    <p:extLst>
      <p:ext uri="{BB962C8B-B14F-4D97-AF65-F5344CB8AC3E}">
        <p14:creationId xmlns:p14="http://schemas.microsoft.com/office/powerpoint/2010/main" val="67077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ADA2D23-C0D1-E349-8999-D8B05641CC9C}"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414137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ADA2D23-C0D1-E349-8999-D8B05641CC9C}"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279109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ADA2D23-C0D1-E349-8999-D8B05641CC9C}"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202502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ADA2D23-C0D1-E349-8999-D8B05641CC9C}"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219690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ADA2D23-C0D1-E349-8999-D8B05641CC9C}"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292792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ADA2D23-C0D1-E349-8999-D8B05641CC9C}"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105073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ADA2D23-C0D1-E349-8999-D8B05641CC9C}" type="datetimeFigureOut">
              <a:rPr lang="en-US" smtClean="0"/>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118120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ADA2D23-C0D1-E349-8999-D8B05641CC9C}" type="datetimeFigureOut">
              <a:rPr lang="en-US" smtClean="0"/>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45145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A2D23-C0D1-E349-8999-D8B05641CC9C}" type="datetimeFigureOut">
              <a:rPr lang="en-US" smtClean="0"/>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130448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ADA2D23-C0D1-E349-8999-D8B05641CC9C}"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366858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ADA2D23-C0D1-E349-8999-D8B05641CC9C}"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16A39-25FE-9D4B-8A52-F592BD4A6273}" type="slidenum">
              <a:rPr lang="en-US" smtClean="0"/>
              <a:t>‹#›</a:t>
            </a:fld>
            <a:endParaRPr lang="en-US"/>
          </a:p>
        </p:txBody>
      </p:sp>
    </p:spTree>
    <p:extLst>
      <p:ext uri="{BB962C8B-B14F-4D97-AF65-F5344CB8AC3E}">
        <p14:creationId xmlns:p14="http://schemas.microsoft.com/office/powerpoint/2010/main" val="7435163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A2D23-C0D1-E349-8999-D8B05641CC9C}" type="datetimeFigureOut">
              <a:rPr lang="en-US" smtClean="0"/>
              <a:t>9/25/17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16A39-25FE-9D4B-8A52-F592BD4A6273}" type="slidenum">
              <a:rPr lang="en-US" smtClean="0"/>
              <a:t>‹#›</a:t>
            </a:fld>
            <a:endParaRPr lang="en-US"/>
          </a:p>
        </p:txBody>
      </p:sp>
    </p:spTree>
    <p:extLst>
      <p:ext uri="{BB962C8B-B14F-4D97-AF65-F5344CB8AC3E}">
        <p14:creationId xmlns:p14="http://schemas.microsoft.com/office/powerpoint/2010/main" val="2217215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7.png"/><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7.png"/><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jpg"/><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7.png"/><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7.png"/><Relationship Id="rId5" Type="http://schemas.openxmlformats.org/officeDocument/2006/relationships/image" Target="../media/image14.emf"/><Relationship Id="rId6"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7.png"/><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9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82631" y="955922"/>
            <a:ext cx="4437321" cy="461665"/>
          </a:xfrm>
          <a:prstGeom prst="rect">
            <a:avLst/>
          </a:prstGeom>
          <a:noFill/>
        </p:spPr>
        <p:txBody>
          <a:bodyPr wrap="square" rtlCol="0">
            <a:spAutoFit/>
          </a:bodyPr>
          <a:lstStyle/>
          <a:p>
            <a:r>
              <a:rPr lang="en-GB" sz="2400" b="1" dirty="0" smtClean="0">
                <a:solidFill>
                  <a:schemeClr val="tx1">
                    <a:lumMod val="75000"/>
                    <a:lumOff val="25000"/>
                  </a:schemeClr>
                </a:solidFill>
              </a:rPr>
              <a:t>Pop-up production: </a:t>
            </a:r>
            <a:r>
              <a:rPr lang="en-GB" sz="2400" b="1" dirty="0" smtClean="0">
                <a:solidFill>
                  <a:srgbClr val="0070C0"/>
                </a:solidFill>
              </a:rPr>
              <a:t>OPTION 2</a:t>
            </a:r>
            <a:endParaRPr lang="en-GB" sz="2200" dirty="0">
              <a:solidFill>
                <a:srgbClr val="0070C0"/>
              </a:solidFill>
            </a:endParaRPr>
          </a:p>
        </p:txBody>
      </p:sp>
      <p:grpSp>
        <p:nvGrpSpPr>
          <p:cNvPr id="31" name="Group 30"/>
          <p:cNvGrpSpPr/>
          <p:nvPr/>
        </p:nvGrpSpPr>
        <p:grpSpPr>
          <a:xfrm>
            <a:off x="2639031" y="1623238"/>
            <a:ext cx="4089359" cy="4867791"/>
            <a:chOff x="2639031" y="1623238"/>
            <a:chExt cx="4089359" cy="4867791"/>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74549">
              <a:off x="3228814" y="1336964"/>
              <a:ext cx="2909794" cy="4089359"/>
            </a:xfrm>
            <a:prstGeom prst="rect">
              <a:avLst/>
            </a:prstGeom>
          </p:spPr>
        </p:pic>
        <p:sp>
          <p:nvSpPr>
            <p:cNvPr id="13" name="Oval 12"/>
            <p:cNvSpPr/>
            <p:nvPr/>
          </p:nvSpPr>
          <p:spPr>
            <a:xfrm>
              <a:off x="4350986"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43897" y="1651589"/>
              <a:ext cx="531628" cy="461665"/>
            </a:xfrm>
            <a:prstGeom prst="rect">
              <a:avLst/>
            </a:prstGeom>
            <a:noFill/>
          </p:spPr>
          <p:txBody>
            <a:bodyPr wrap="square" rtlCol="0" anchor="ctr">
              <a:spAutoFit/>
            </a:bodyPr>
            <a:lstStyle/>
            <a:p>
              <a:pPr algn="ctr"/>
              <a:r>
                <a:rPr lang="en-US" sz="2400" b="1" dirty="0">
                  <a:solidFill>
                    <a:schemeClr val="bg1"/>
                  </a:solidFill>
                </a:rPr>
                <a:t>5</a:t>
              </a:r>
            </a:p>
          </p:txBody>
        </p:sp>
        <p:sp>
          <p:nvSpPr>
            <p:cNvPr id="24" name="TextBox 23"/>
            <p:cNvSpPr txBox="1"/>
            <p:nvPr/>
          </p:nvSpPr>
          <p:spPr>
            <a:xfrm>
              <a:off x="3055462" y="4705925"/>
              <a:ext cx="2789902" cy="1785104"/>
            </a:xfrm>
            <a:prstGeom prst="rect">
              <a:avLst/>
            </a:prstGeom>
            <a:noFill/>
          </p:spPr>
          <p:txBody>
            <a:bodyPr wrap="square" rtlCol="0">
              <a:spAutoFit/>
            </a:bodyPr>
            <a:lstStyle/>
            <a:p>
              <a:pPr algn="ctr">
                <a:lnSpc>
                  <a:spcPts val="2240"/>
                </a:lnSpc>
              </a:pPr>
              <a:r>
                <a:rPr lang="en-GB" sz="2000" dirty="0">
                  <a:solidFill>
                    <a:schemeClr val="tx1">
                      <a:lumMod val="75000"/>
                      <a:lumOff val="25000"/>
                    </a:schemeClr>
                  </a:solidFill>
                </a:rPr>
                <a:t>Unfold the page and colour in your page background, drawing anything that will be flat. </a:t>
              </a:r>
              <a:r>
                <a:rPr lang="en-GB" sz="2000" dirty="0" smtClean="0">
                  <a:solidFill>
                    <a:schemeClr val="tx1">
                      <a:lumMod val="75000"/>
                      <a:lumOff val="25000"/>
                    </a:schemeClr>
                  </a:solidFill>
                </a:rPr>
                <a:t>Add </a:t>
              </a:r>
              <a:r>
                <a:rPr lang="en-GB" sz="2000" dirty="0">
                  <a:solidFill>
                    <a:schemeClr val="tx1">
                      <a:lumMod val="75000"/>
                      <a:lumOff val="25000"/>
                    </a:schemeClr>
                  </a:solidFill>
                </a:rPr>
                <a:t>your lines of narrative or dialogue.</a:t>
              </a:r>
            </a:p>
          </p:txBody>
        </p:sp>
        <p:pic>
          <p:nvPicPr>
            <p:cNvPr id="16" name="Picture 15"/>
            <p:cNvPicPr>
              <a:picLocks noChangeAspect="1"/>
            </p:cNvPicPr>
            <p:nvPr/>
          </p:nvPicPr>
          <p:blipFill>
            <a:blip r:embed="rId5"/>
            <a:stretch>
              <a:fillRect/>
            </a:stretch>
          </p:blipFill>
          <p:spPr>
            <a:xfrm>
              <a:off x="3854776" y="2293249"/>
              <a:ext cx="1577055" cy="2218195"/>
            </a:xfrm>
            <a:prstGeom prst="rect">
              <a:avLst/>
            </a:prstGeom>
          </p:spPr>
        </p:pic>
      </p:grpSp>
      <p:grpSp>
        <p:nvGrpSpPr>
          <p:cNvPr id="30" name="Group 29"/>
          <p:cNvGrpSpPr/>
          <p:nvPr/>
        </p:nvGrpSpPr>
        <p:grpSpPr>
          <a:xfrm>
            <a:off x="238183" y="1458918"/>
            <a:ext cx="2759353" cy="4749983"/>
            <a:chOff x="238183" y="1458918"/>
            <a:chExt cx="2759353" cy="4749983"/>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458918"/>
              <a:ext cx="2692736" cy="3929741"/>
            </a:xfrm>
            <a:prstGeom prst="rect">
              <a:avLst/>
            </a:prstGeom>
          </p:spPr>
        </p:pic>
        <p:sp>
          <p:nvSpPr>
            <p:cNvPr id="5" name="Oval 4"/>
            <p:cNvSpPr/>
            <p:nvPr/>
          </p:nvSpPr>
          <p:spPr>
            <a:xfrm>
              <a:off x="1226283"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219194" y="1651589"/>
              <a:ext cx="531628" cy="461665"/>
            </a:xfrm>
            <a:prstGeom prst="rect">
              <a:avLst/>
            </a:prstGeom>
            <a:noFill/>
          </p:spPr>
          <p:txBody>
            <a:bodyPr wrap="square" rtlCol="0" anchor="ctr">
              <a:spAutoFit/>
            </a:bodyPr>
            <a:lstStyle/>
            <a:p>
              <a:pPr algn="ctr"/>
              <a:r>
                <a:rPr lang="en-US" sz="2400" b="1" dirty="0">
                  <a:solidFill>
                    <a:schemeClr val="bg1"/>
                  </a:solidFill>
                </a:rPr>
                <a:t>4</a:t>
              </a:r>
            </a:p>
          </p:txBody>
        </p:sp>
        <p:sp>
          <p:nvSpPr>
            <p:cNvPr id="7" name="TextBox 6"/>
            <p:cNvSpPr txBox="1"/>
            <p:nvPr/>
          </p:nvSpPr>
          <p:spPr>
            <a:xfrm>
              <a:off x="238183" y="4705925"/>
              <a:ext cx="2704853" cy="1502976"/>
            </a:xfrm>
            <a:prstGeom prst="rect">
              <a:avLst/>
            </a:prstGeom>
            <a:noFill/>
          </p:spPr>
          <p:txBody>
            <a:bodyPr wrap="square" rtlCol="0">
              <a:spAutoFit/>
            </a:bodyPr>
            <a:lstStyle/>
            <a:p>
              <a:pPr algn="ctr">
                <a:lnSpc>
                  <a:spcPts val="2240"/>
                </a:lnSpc>
              </a:pPr>
              <a:r>
                <a:rPr lang="en-GB" sz="2000" dirty="0" smtClean="0">
                  <a:solidFill>
                    <a:schemeClr val="tx1">
                      <a:lumMod val="75000"/>
                      <a:lumOff val="25000"/>
                    </a:schemeClr>
                  </a:solidFill>
                </a:rPr>
                <a:t>Fold along the bottom and top of the cut-out tabs where they join the main paper, to create three raised stands.</a:t>
              </a:r>
              <a:endParaRPr lang="en-GB" sz="2000" dirty="0">
                <a:solidFill>
                  <a:schemeClr val="tx1">
                    <a:lumMod val="75000"/>
                    <a:lumOff val="25000"/>
                  </a:schemeClr>
                </a:solidFill>
              </a:endParaRPr>
            </a:p>
          </p:txBody>
        </p:sp>
        <p:pic>
          <p:nvPicPr>
            <p:cNvPr id="18" name="Picture 17"/>
            <p:cNvPicPr>
              <a:picLocks noChangeAspect="1"/>
            </p:cNvPicPr>
            <p:nvPr/>
          </p:nvPicPr>
          <p:blipFill>
            <a:blip r:embed="rId6"/>
            <a:stretch>
              <a:fillRect/>
            </a:stretch>
          </p:blipFill>
          <p:spPr>
            <a:xfrm rot="6943820">
              <a:off x="733288" y="2482264"/>
              <a:ext cx="1948186" cy="1925445"/>
            </a:xfrm>
            <a:prstGeom prst="rect">
              <a:avLst/>
            </a:prstGeom>
          </p:spPr>
        </p:pic>
      </p:grpSp>
      <p:grpSp>
        <p:nvGrpSpPr>
          <p:cNvPr id="32" name="Group 31"/>
          <p:cNvGrpSpPr/>
          <p:nvPr/>
        </p:nvGrpSpPr>
        <p:grpSpPr>
          <a:xfrm>
            <a:off x="5660953" y="1623238"/>
            <a:ext cx="3883802" cy="5149920"/>
            <a:chOff x="5660953" y="1623238"/>
            <a:chExt cx="3883802" cy="514992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96943">
              <a:off x="6272225" y="1534172"/>
              <a:ext cx="2661258" cy="3883802"/>
            </a:xfrm>
            <a:prstGeom prst="rect">
              <a:avLst/>
            </a:prstGeom>
          </p:spPr>
        </p:pic>
        <p:sp>
          <p:nvSpPr>
            <p:cNvPr id="21" name="Oval 20"/>
            <p:cNvSpPr/>
            <p:nvPr/>
          </p:nvSpPr>
          <p:spPr>
            <a:xfrm>
              <a:off x="7227415"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220326" y="1651589"/>
              <a:ext cx="531628" cy="461665"/>
            </a:xfrm>
            <a:prstGeom prst="rect">
              <a:avLst/>
            </a:prstGeom>
            <a:noFill/>
          </p:spPr>
          <p:txBody>
            <a:bodyPr wrap="square" rtlCol="0" anchor="ctr">
              <a:spAutoFit/>
            </a:bodyPr>
            <a:lstStyle/>
            <a:p>
              <a:pPr algn="ctr"/>
              <a:r>
                <a:rPr lang="en-US" sz="2400" b="1" dirty="0">
                  <a:solidFill>
                    <a:schemeClr val="bg1"/>
                  </a:solidFill>
                </a:rPr>
                <a:t>6</a:t>
              </a:r>
            </a:p>
          </p:txBody>
        </p:sp>
        <p:sp>
          <p:nvSpPr>
            <p:cNvPr id="26" name="TextBox 25"/>
            <p:cNvSpPr txBox="1"/>
            <p:nvPr/>
          </p:nvSpPr>
          <p:spPr>
            <a:xfrm>
              <a:off x="5790864" y="4705925"/>
              <a:ext cx="3271758" cy="2067233"/>
            </a:xfrm>
            <a:prstGeom prst="rect">
              <a:avLst/>
            </a:prstGeom>
            <a:noFill/>
          </p:spPr>
          <p:txBody>
            <a:bodyPr wrap="square" rtlCol="0">
              <a:spAutoFit/>
            </a:bodyPr>
            <a:lstStyle/>
            <a:p>
              <a:pPr algn="ctr">
                <a:lnSpc>
                  <a:spcPts val="2240"/>
                </a:lnSpc>
              </a:pPr>
              <a:r>
                <a:rPr lang="en-GB" sz="2000" dirty="0">
                  <a:solidFill>
                    <a:schemeClr val="tx1">
                      <a:lumMod val="75000"/>
                      <a:lumOff val="25000"/>
                    </a:schemeClr>
                  </a:solidFill>
                </a:rPr>
                <a:t>On another piece of paper, draw and cut out any pieces that will stick out slightly on your page. Stick them onto the page with foam pads, if you have any. This might include a gate, tree or tools.</a:t>
              </a:r>
            </a:p>
          </p:txBody>
        </p:sp>
        <p:pic>
          <p:nvPicPr>
            <p:cNvPr id="29" name="Picture 28"/>
            <p:cNvPicPr>
              <a:picLocks noChangeAspect="1"/>
            </p:cNvPicPr>
            <p:nvPr/>
          </p:nvPicPr>
          <p:blipFill>
            <a:blip r:embed="rId7"/>
            <a:stretch>
              <a:fillRect/>
            </a:stretch>
          </p:blipFill>
          <p:spPr>
            <a:xfrm>
              <a:off x="6558037" y="2625745"/>
              <a:ext cx="2172410" cy="1544503"/>
            </a:xfrm>
            <a:prstGeom prst="rect">
              <a:avLst/>
            </a:prstGeom>
          </p:spPr>
        </p:pic>
      </p:grpSp>
    </p:spTree>
    <p:extLst>
      <p:ext uri="{BB962C8B-B14F-4D97-AF65-F5344CB8AC3E}">
        <p14:creationId xmlns:p14="http://schemas.microsoft.com/office/powerpoint/2010/main" val="132974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1182631" y="955922"/>
            <a:ext cx="4437321" cy="461665"/>
          </a:xfrm>
          <a:prstGeom prst="rect">
            <a:avLst/>
          </a:prstGeom>
          <a:noFill/>
        </p:spPr>
        <p:txBody>
          <a:bodyPr wrap="square" rtlCol="0">
            <a:spAutoFit/>
          </a:bodyPr>
          <a:lstStyle/>
          <a:p>
            <a:r>
              <a:rPr lang="en-GB" sz="2400" b="1" dirty="0" smtClean="0">
                <a:solidFill>
                  <a:schemeClr val="tx1">
                    <a:lumMod val="75000"/>
                    <a:lumOff val="25000"/>
                  </a:schemeClr>
                </a:solidFill>
              </a:rPr>
              <a:t>Pop-up production: </a:t>
            </a:r>
            <a:r>
              <a:rPr lang="en-GB" sz="2400" b="1" dirty="0" smtClean="0">
                <a:solidFill>
                  <a:srgbClr val="0070C0"/>
                </a:solidFill>
              </a:rPr>
              <a:t>OPTION 2</a:t>
            </a:r>
            <a:endParaRPr lang="en-GB" sz="2200" dirty="0">
              <a:solidFill>
                <a:srgbClr val="0070C0"/>
              </a:solidFill>
            </a:endParaRPr>
          </a:p>
        </p:txBody>
      </p:sp>
      <p:grpSp>
        <p:nvGrpSpPr>
          <p:cNvPr id="11" name="Group 10"/>
          <p:cNvGrpSpPr/>
          <p:nvPr/>
        </p:nvGrpSpPr>
        <p:grpSpPr>
          <a:xfrm>
            <a:off x="858622" y="1600328"/>
            <a:ext cx="7474200" cy="5239608"/>
            <a:chOff x="858622" y="1600328"/>
            <a:chExt cx="7474200" cy="523960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81710">
              <a:off x="881640" y="1600328"/>
              <a:ext cx="3590282" cy="5239608"/>
            </a:xfrm>
            <a:prstGeom prst="rect">
              <a:avLst/>
            </a:prstGeom>
          </p:spPr>
        </p:pic>
        <p:sp>
          <p:nvSpPr>
            <p:cNvPr id="5" name="Oval 4"/>
            <p:cNvSpPr/>
            <p:nvPr/>
          </p:nvSpPr>
          <p:spPr>
            <a:xfrm>
              <a:off x="2365290" y="1762519"/>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58201" y="1790870"/>
              <a:ext cx="531628" cy="461665"/>
            </a:xfrm>
            <a:prstGeom prst="rect">
              <a:avLst/>
            </a:prstGeom>
            <a:noFill/>
          </p:spPr>
          <p:txBody>
            <a:bodyPr wrap="square" rtlCol="0" anchor="ctr">
              <a:spAutoFit/>
            </a:bodyPr>
            <a:lstStyle/>
            <a:p>
              <a:pPr algn="ctr"/>
              <a:r>
                <a:rPr lang="en-US" sz="2400" b="1" dirty="0" smtClean="0">
                  <a:solidFill>
                    <a:schemeClr val="bg1"/>
                  </a:solidFill>
                </a:rPr>
                <a:t>7</a:t>
              </a:r>
              <a:endParaRPr lang="en-US" sz="2400" b="1" dirty="0">
                <a:solidFill>
                  <a:schemeClr val="bg1"/>
                </a:solidFill>
              </a:endParaRPr>
            </a:p>
          </p:txBody>
        </p:sp>
        <p:sp>
          <p:nvSpPr>
            <p:cNvPr id="7" name="TextBox 6"/>
            <p:cNvSpPr txBox="1"/>
            <p:nvPr/>
          </p:nvSpPr>
          <p:spPr>
            <a:xfrm>
              <a:off x="5080673" y="2637470"/>
              <a:ext cx="3252149" cy="3041858"/>
            </a:xfrm>
            <a:prstGeom prst="rect">
              <a:avLst/>
            </a:prstGeom>
            <a:noFill/>
          </p:spPr>
          <p:txBody>
            <a:bodyPr wrap="square" rtlCol="0">
              <a:spAutoFit/>
            </a:bodyPr>
            <a:lstStyle/>
            <a:p>
              <a:pPr algn="ctr">
                <a:lnSpc>
                  <a:spcPts val="2200"/>
                </a:lnSpc>
              </a:pPr>
              <a:r>
                <a:rPr lang="en-GB" sz="2000" dirty="0">
                  <a:solidFill>
                    <a:schemeClr val="tx1">
                      <a:lumMod val="75000"/>
                      <a:lumOff val="25000"/>
                    </a:schemeClr>
                  </a:solidFill>
                </a:rPr>
                <a:t>On a separate piece of paper, draw and cut out Paddington, wearing the uniform he needs for his odd job, plus any other things you want to pop out of the page</a:t>
              </a:r>
              <a:r>
                <a:rPr lang="en-GB" sz="2000" dirty="0" smtClean="0">
                  <a:solidFill>
                    <a:schemeClr val="tx1">
                      <a:lumMod val="75000"/>
                      <a:lumOff val="25000"/>
                    </a:schemeClr>
                  </a:solidFill>
                </a:rPr>
                <a:t>. </a:t>
              </a:r>
            </a:p>
            <a:p>
              <a:pPr algn="ctr">
                <a:lnSpc>
                  <a:spcPts val="1000"/>
                </a:lnSpc>
              </a:pPr>
              <a:endParaRPr lang="en-GB" sz="800" dirty="0">
                <a:solidFill>
                  <a:schemeClr val="tx1">
                    <a:lumMod val="75000"/>
                    <a:lumOff val="25000"/>
                  </a:schemeClr>
                </a:solidFill>
              </a:endParaRPr>
            </a:p>
            <a:p>
              <a:pPr algn="ctr">
                <a:lnSpc>
                  <a:spcPts val="2200"/>
                </a:lnSpc>
              </a:pPr>
              <a:r>
                <a:rPr lang="en-GB" sz="2000" dirty="0" smtClean="0">
                  <a:solidFill>
                    <a:schemeClr val="tx1">
                      <a:lumMod val="75000"/>
                      <a:lumOff val="25000"/>
                    </a:schemeClr>
                  </a:solidFill>
                </a:rPr>
                <a:t>Glue </a:t>
              </a:r>
              <a:r>
                <a:rPr lang="en-GB" sz="2000" dirty="0">
                  <a:solidFill>
                    <a:schemeClr val="tx1">
                      <a:lumMod val="75000"/>
                      <a:lumOff val="25000"/>
                    </a:schemeClr>
                  </a:solidFill>
                </a:rPr>
                <a:t>your pop-up pieces onto the raised tabs in the middle of the page.</a:t>
              </a:r>
            </a:p>
            <a:p>
              <a:pPr algn="ctr">
                <a:lnSpc>
                  <a:spcPts val="2200"/>
                </a:lnSpc>
              </a:pPr>
              <a:r>
                <a:rPr lang="en-GB" sz="2000" dirty="0" smtClean="0">
                  <a:solidFill>
                    <a:schemeClr val="tx1">
                      <a:lumMod val="75000"/>
                      <a:lumOff val="25000"/>
                    </a:schemeClr>
                  </a:solidFill>
                </a:rPr>
                <a:t> </a:t>
              </a:r>
              <a:endParaRPr lang="en-GB" sz="2000" dirty="0">
                <a:solidFill>
                  <a:schemeClr val="tx1">
                    <a:lumMod val="75000"/>
                    <a:lumOff val="25000"/>
                  </a:schemeClr>
                </a:solidFill>
              </a:endParaRPr>
            </a:p>
          </p:txBody>
        </p:sp>
        <p:pic>
          <p:nvPicPr>
            <p:cNvPr id="9" name="Picture 8"/>
            <p:cNvPicPr>
              <a:picLocks noChangeAspect="1"/>
            </p:cNvPicPr>
            <p:nvPr/>
          </p:nvPicPr>
          <p:blipFill>
            <a:blip r:embed="rId5"/>
            <a:stretch>
              <a:fillRect/>
            </a:stretch>
          </p:blipFill>
          <p:spPr>
            <a:xfrm>
              <a:off x="858622" y="2372268"/>
              <a:ext cx="3302447" cy="3532087"/>
            </a:xfrm>
            <a:prstGeom prst="rect">
              <a:avLst/>
            </a:prstGeom>
          </p:spPr>
        </p:pic>
      </p:grpSp>
    </p:spTree>
    <p:extLst>
      <p:ext uri="{BB962C8B-B14F-4D97-AF65-F5344CB8AC3E}">
        <p14:creationId xmlns:p14="http://schemas.microsoft.com/office/powerpoint/2010/main" val="1315720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744279" y="4727942"/>
            <a:ext cx="4040979" cy="1311351"/>
            <a:chOff x="744279" y="4727942"/>
            <a:chExt cx="4040979" cy="1311351"/>
          </a:xfrm>
        </p:grpSpPr>
        <p:sp>
          <p:nvSpPr>
            <p:cNvPr id="6" name="Oval 5"/>
            <p:cNvSpPr/>
            <p:nvPr/>
          </p:nvSpPr>
          <p:spPr>
            <a:xfrm>
              <a:off x="744279" y="4727942"/>
              <a:ext cx="1311351" cy="1311351"/>
            </a:xfrm>
            <a:prstGeom prst="ellipse">
              <a:avLst/>
            </a:prstGeom>
            <a:gradFill flip="none" rotWithShape="1">
              <a:gsLst>
                <a:gs pos="0">
                  <a:srgbClr val="C00000"/>
                </a:gs>
                <a:gs pos="46000">
                  <a:srgbClr val="FF0000"/>
                </a:gs>
                <a:gs pos="100000">
                  <a:srgbClr val="FF000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5DF0159-0787-483C-A4C1-1C086B4CEC6C}"/>
                </a:ext>
              </a:extLst>
            </p:cNvPr>
            <p:cNvSpPr txBox="1"/>
            <p:nvPr/>
          </p:nvSpPr>
          <p:spPr>
            <a:xfrm>
              <a:off x="2374234" y="5143765"/>
              <a:ext cx="2411024" cy="461665"/>
            </a:xfrm>
            <a:prstGeom prst="rect">
              <a:avLst/>
            </a:prstGeom>
            <a:noFill/>
          </p:spPr>
          <p:txBody>
            <a:bodyPr wrap="square" rtlCol="0">
              <a:spAutoFit/>
            </a:bodyPr>
            <a:lstStyle/>
            <a:p>
              <a:r>
                <a:rPr lang="en-GB" sz="2400" dirty="0">
                  <a:solidFill>
                    <a:schemeClr val="bg1"/>
                  </a:solidFill>
                </a:rPr>
                <a:t>I partly agree.</a:t>
              </a:r>
            </a:p>
          </p:txBody>
        </p:sp>
      </p:grpSp>
      <p:grpSp>
        <p:nvGrpSpPr>
          <p:cNvPr id="12" name="Group 11"/>
          <p:cNvGrpSpPr/>
          <p:nvPr/>
        </p:nvGrpSpPr>
        <p:grpSpPr>
          <a:xfrm>
            <a:off x="744279" y="3296092"/>
            <a:ext cx="4040980" cy="1311351"/>
            <a:chOff x="744279" y="3296092"/>
            <a:chExt cx="4040980" cy="1311351"/>
          </a:xfrm>
        </p:grpSpPr>
        <p:sp>
          <p:nvSpPr>
            <p:cNvPr id="5" name="Oval 4"/>
            <p:cNvSpPr/>
            <p:nvPr/>
          </p:nvSpPr>
          <p:spPr>
            <a:xfrm>
              <a:off x="744279" y="3296092"/>
              <a:ext cx="1311351" cy="1311351"/>
            </a:xfrm>
            <a:prstGeom prst="ellipse">
              <a:avLst/>
            </a:prstGeom>
            <a:gradFill flip="none" rotWithShape="1">
              <a:gsLst>
                <a:gs pos="0">
                  <a:schemeClr val="accent6">
                    <a:lumMod val="75000"/>
                  </a:schemeClr>
                </a:gs>
                <a:gs pos="46000">
                  <a:srgbClr val="FF8200"/>
                </a:gs>
                <a:gs pos="100000">
                  <a:srgbClr val="FF820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DEEF957-BF3E-47A0-80D8-9694E02592CC}"/>
                </a:ext>
              </a:extLst>
            </p:cNvPr>
            <p:cNvSpPr txBox="1"/>
            <p:nvPr/>
          </p:nvSpPr>
          <p:spPr>
            <a:xfrm>
              <a:off x="2374235" y="3702414"/>
              <a:ext cx="2411024" cy="461665"/>
            </a:xfrm>
            <a:prstGeom prst="rect">
              <a:avLst/>
            </a:prstGeom>
            <a:noFill/>
          </p:spPr>
          <p:txBody>
            <a:bodyPr wrap="square" rtlCol="0">
              <a:spAutoFit/>
            </a:bodyPr>
            <a:lstStyle/>
            <a:p>
              <a:r>
                <a:rPr lang="en-GB" sz="2400" dirty="0">
                  <a:solidFill>
                    <a:schemeClr val="bg1"/>
                  </a:solidFill>
                </a:rPr>
                <a:t>I mostly agree.</a:t>
              </a:r>
            </a:p>
          </p:txBody>
        </p:sp>
      </p:grpSp>
      <p:grpSp>
        <p:nvGrpSpPr>
          <p:cNvPr id="11" name="Group 10"/>
          <p:cNvGrpSpPr/>
          <p:nvPr/>
        </p:nvGrpSpPr>
        <p:grpSpPr>
          <a:xfrm>
            <a:off x="744279" y="1864240"/>
            <a:ext cx="4288468" cy="1311351"/>
            <a:chOff x="744279" y="1864240"/>
            <a:chExt cx="4288468" cy="1311351"/>
          </a:xfrm>
        </p:grpSpPr>
        <p:sp>
          <p:nvSpPr>
            <p:cNvPr id="4" name="Oval 3"/>
            <p:cNvSpPr/>
            <p:nvPr/>
          </p:nvSpPr>
          <p:spPr>
            <a:xfrm>
              <a:off x="744279" y="1864240"/>
              <a:ext cx="1311351" cy="1311351"/>
            </a:xfrm>
            <a:prstGeom prst="ellipse">
              <a:avLst/>
            </a:prstGeom>
            <a:gradFill flip="none" rotWithShape="1">
              <a:gsLst>
                <a:gs pos="0">
                  <a:schemeClr val="accent3">
                    <a:lumMod val="75000"/>
                  </a:schemeClr>
                </a:gs>
                <a:gs pos="46000">
                  <a:srgbClr val="92D050"/>
                </a:gs>
                <a:gs pos="100000">
                  <a:srgbClr val="92D05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B550194C-DB53-4938-824A-57BC39B8BA6F}"/>
                </a:ext>
              </a:extLst>
            </p:cNvPr>
            <p:cNvSpPr txBox="1"/>
            <p:nvPr/>
          </p:nvSpPr>
          <p:spPr>
            <a:xfrm>
              <a:off x="2380747" y="2247905"/>
              <a:ext cx="2652000" cy="461665"/>
            </a:xfrm>
            <a:prstGeom prst="rect">
              <a:avLst/>
            </a:prstGeom>
            <a:noFill/>
          </p:spPr>
          <p:txBody>
            <a:bodyPr wrap="square" rtlCol="0">
              <a:spAutoFit/>
            </a:bodyPr>
            <a:lstStyle/>
            <a:p>
              <a:r>
                <a:rPr lang="en-GB" sz="2400" dirty="0">
                  <a:solidFill>
                    <a:schemeClr val="bg1"/>
                  </a:solidFill>
                </a:rPr>
                <a:t>I completely agree.</a:t>
              </a:r>
            </a:p>
          </p:txBody>
        </p:sp>
      </p:grpSp>
      <p:sp>
        <p:nvSpPr>
          <p:cNvPr id="10" name="TextBox 9"/>
          <p:cNvSpPr txBox="1"/>
          <p:nvPr/>
        </p:nvSpPr>
        <p:spPr>
          <a:xfrm>
            <a:off x="439477" y="737945"/>
            <a:ext cx="5011481" cy="830997"/>
          </a:xfrm>
          <a:prstGeom prst="rect">
            <a:avLst/>
          </a:prstGeom>
          <a:noFill/>
        </p:spPr>
        <p:txBody>
          <a:bodyPr wrap="square" rtlCol="0">
            <a:spAutoFit/>
          </a:bodyPr>
          <a:lstStyle/>
          <a:p>
            <a:r>
              <a:rPr lang="en-GB" sz="2400" b="1" dirty="0">
                <a:solidFill>
                  <a:srgbClr val="FF8200"/>
                </a:solidFill>
              </a:rPr>
              <a:t>Write or discuss the statements, and choose a traffic light for each one</a:t>
            </a:r>
            <a:r>
              <a:rPr lang="en-GB" sz="2400" b="1" dirty="0" smtClean="0">
                <a:solidFill>
                  <a:srgbClr val="FF8200"/>
                </a:solidFill>
              </a:rPr>
              <a:t>.</a:t>
            </a:r>
            <a:endParaRPr lang="en-GB" sz="2400" b="1" dirty="0">
              <a:solidFill>
                <a:srgbClr val="FF8200"/>
              </a:solidFill>
            </a:endParaRPr>
          </a:p>
        </p:txBody>
      </p:sp>
    </p:spTree>
    <p:extLst>
      <p:ext uri="{BB962C8B-B14F-4D97-AF65-F5344CB8AC3E}">
        <p14:creationId xmlns:p14="http://schemas.microsoft.com/office/powerpoint/2010/main" val="57576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39477" y="737945"/>
            <a:ext cx="5011481" cy="830997"/>
          </a:xfrm>
          <a:prstGeom prst="rect">
            <a:avLst/>
          </a:prstGeom>
          <a:noFill/>
        </p:spPr>
        <p:txBody>
          <a:bodyPr wrap="square" rtlCol="0">
            <a:spAutoFit/>
          </a:bodyPr>
          <a:lstStyle/>
          <a:p>
            <a:r>
              <a:rPr lang="en-GB" sz="2400" b="1" dirty="0">
                <a:solidFill>
                  <a:srgbClr val="FF8200"/>
                </a:solidFill>
              </a:rPr>
              <a:t>Write or discuss the statements, and choose a traffic light for each one</a:t>
            </a:r>
            <a:r>
              <a:rPr lang="en-GB" sz="2400" b="1" dirty="0" smtClean="0">
                <a:solidFill>
                  <a:srgbClr val="FF8200"/>
                </a:solidFill>
              </a:rPr>
              <a:t>.</a:t>
            </a:r>
            <a:endParaRPr lang="en-GB" sz="2400" b="1" dirty="0">
              <a:solidFill>
                <a:srgbClr val="FF8200"/>
              </a:solidFill>
            </a:endParaRPr>
          </a:p>
        </p:txBody>
      </p:sp>
      <p:sp>
        <p:nvSpPr>
          <p:cNvPr id="3" name="TextBox 2"/>
          <p:cNvSpPr txBox="1"/>
          <p:nvPr/>
        </p:nvSpPr>
        <p:spPr>
          <a:xfrm>
            <a:off x="446570" y="1687030"/>
            <a:ext cx="5656517" cy="4616648"/>
          </a:xfrm>
          <a:prstGeom prst="rect">
            <a:avLst/>
          </a:prstGeom>
          <a:noFill/>
        </p:spPr>
        <p:txBody>
          <a:bodyPr wrap="square" rtlCol="0">
            <a:spAutoFit/>
          </a:bodyPr>
          <a:lstStyle/>
          <a:p>
            <a:r>
              <a:rPr lang="en-GB" sz="2200" dirty="0" smtClean="0">
                <a:solidFill>
                  <a:schemeClr val="bg1"/>
                </a:solidFill>
              </a:rPr>
              <a:t>If </a:t>
            </a:r>
            <a:r>
              <a:rPr lang="en-GB" sz="2200" dirty="0">
                <a:solidFill>
                  <a:schemeClr val="bg1"/>
                </a:solidFill>
              </a:rPr>
              <a:t>you draw an amber or red traffic light, decide what you will do next time to </a:t>
            </a:r>
            <a:r>
              <a:rPr lang="en-GB" sz="2200" dirty="0" smtClean="0">
                <a:solidFill>
                  <a:schemeClr val="bg1"/>
                </a:solidFill>
              </a:rPr>
              <a:t>improve.</a:t>
            </a:r>
          </a:p>
          <a:p>
            <a:endParaRPr lang="en-GB" sz="800" dirty="0" smtClean="0">
              <a:solidFill>
                <a:schemeClr val="bg1"/>
              </a:solidFill>
            </a:endParaRPr>
          </a:p>
          <a:p>
            <a:pPr marL="457200" indent="-457200">
              <a:buFont typeface="+mj-lt"/>
              <a:buAutoNum type="arabicPeriod"/>
            </a:pPr>
            <a:r>
              <a:rPr lang="en-GB" sz="2200" b="1" dirty="0" smtClean="0">
                <a:solidFill>
                  <a:schemeClr val="bg1"/>
                </a:solidFill>
              </a:rPr>
              <a:t>I </a:t>
            </a:r>
            <a:r>
              <a:rPr lang="en-GB" sz="2200" b="1" dirty="0">
                <a:solidFill>
                  <a:schemeClr val="bg1"/>
                </a:solidFill>
              </a:rPr>
              <a:t>can discuss stories and characters in films and books, explaining my ideas using examples from the text.</a:t>
            </a:r>
          </a:p>
          <a:p>
            <a:pPr marL="457200" lvl="0" indent="-457200">
              <a:buFont typeface="+mj-lt"/>
              <a:buAutoNum type="arabicPeriod"/>
            </a:pPr>
            <a:r>
              <a:rPr lang="en-GB" sz="2200" b="1" dirty="0" smtClean="0">
                <a:solidFill>
                  <a:schemeClr val="bg1"/>
                </a:solidFill>
              </a:rPr>
              <a:t>I </a:t>
            </a:r>
            <a:r>
              <a:rPr lang="en-GB" sz="2200" b="1" dirty="0">
                <a:solidFill>
                  <a:schemeClr val="bg1"/>
                </a:solidFill>
              </a:rPr>
              <a:t>can explain why people do odd jobs and discuss the benefits.</a:t>
            </a:r>
          </a:p>
          <a:p>
            <a:pPr marL="457200" lvl="0" indent="-457200">
              <a:buFont typeface="+mj-lt"/>
              <a:buAutoNum type="arabicPeriod"/>
            </a:pPr>
            <a:r>
              <a:rPr lang="en-GB" sz="2200" b="1" dirty="0" smtClean="0">
                <a:solidFill>
                  <a:schemeClr val="bg1"/>
                </a:solidFill>
              </a:rPr>
              <a:t>I </a:t>
            </a:r>
            <a:r>
              <a:rPr lang="en-GB" sz="2200" b="1" dirty="0">
                <a:solidFill>
                  <a:schemeClr val="bg1"/>
                </a:solidFill>
              </a:rPr>
              <a:t>can investigate and critique pop-up design features</a:t>
            </a:r>
            <a:r>
              <a:rPr lang="en-GB" sz="2200" b="1" dirty="0" smtClean="0">
                <a:solidFill>
                  <a:schemeClr val="bg1"/>
                </a:solidFill>
              </a:rPr>
              <a:t>.</a:t>
            </a:r>
          </a:p>
          <a:p>
            <a:pPr marL="457200" lvl="0" indent="-457200">
              <a:buFont typeface="+mj-lt"/>
              <a:buAutoNum type="arabicPeriod"/>
            </a:pPr>
            <a:r>
              <a:rPr lang="en-GB" sz="2200" b="1" dirty="0" smtClean="0">
                <a:solidFill>
                  <a:schemeClr val="bg1"/>
                </a:solidFill>
              </a:rPr>
              <a:t>I </a:t>
            </a:r>
            <a:r>
              <a:rPr lang="en-GB" sz="2200" b="1" dirty="0">
                <a:solidFill>
                  <a:schemeClr val="bg1"/>
                </a:solidFill>
              </a:rPr>
              <a:t>can write concise, descriptive sentences to tell a small part in a story.</a:t>
            </a:r>
          </a:p>
          <a:p>
            <a:pPr marL="457200" lvl="0" indent="-457200">
              <a:buFont typeface="+mj-lt"/>
              <a:buAutoNum type="arabicPeriod"/>
            </a:pPr>
            <a:r>
              <a:rPr lang="en-GB" sz="2200" b="1" dirty="0" smtClean="0">
                <a:solidFill>
                  <a:schemeClr val="bg1"/>
                </a:solidFill>
              </a:rPr>
              <a:t>I </a:t>
            </a:r>
            <a:r>
              <a:rPr lang="en-GB" sz="2200" b="1" dirty="0">
                <a:solidFill>
                  <a:schemeClr val="bg1"/>
                </a:solidFill>
              </a:rPr>
              <a:t>can use time connectives to continue a story sequence</a:t>
            </a:r>
            <a:r>
              <a:rPr lang="en-GB" sz="2200" b="1" dirty="0" smtClean="0">
                <a:solidFill>
                  <a:schemeClr val="bg1"/>
                </a:solidFill>
              </a:rPr>
              <a:t>.</a:t>
            </a:r>
            <a:endParaRPr lang="en-GB" sz="2200" b="1" dirty="0">
              <a:solidFill>
                <a:schemeClr val="bg1"/>
              </a:solidFill>
            </a:endParaRPr>
          </a:p>
        </p:txBody>
      </p:sp>
      <p:sp>
        <p:nvSpPr>
          <p:cNvPr id="14" name="Oval 13"/>
          <p:cNvSpPr/>
          <p:nvPr/>
        </p:nvSpPr>
        <p:spPr>
          <a:xfrm>
            <a:off x="7052930" y="4312146"/>
            <a:ext cx="949843" cy="949843"/>
          </a:xfrm>
          <a:prstGeom prst="ellipse">
            <a:avLst/>
          </a:prstGeom>
          <a:gradFill flip="none" rotWithShape="1">
            <a:gsLst>
              <a:gs pos="0">
                <a:srgbClr val="C00000"/>
              </a:gs>
              <a:gs pos="46000">
                <a:srgbClr val="FF0000"/>
              </a:gs>
              <a:gs pos="100000">
                <a:srgbClr val="FF000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052930" y="3248889"/>
            <a:ext cx="949843" cy="949843"/>
          </a:xfrm>
          <a:prstGeom prst="ellipse">
            <a:avLst/>
          </a:prstGeom>
          <a:gradFill flip="none" rotWithShape="1">
            <a:gsLst>
              <a:gs pos="0">
                <a:schemeClr val="accent6">
                  <a:lumMod val="75000"/>
                </a:schemeClr>
              </a:gs>
              <a:gs pos="46000">
                <a:srgbClr val="FF8200"/>
              </a:gs>
              <a:gs pos="100000">
                <a:srgbClr val="FF820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052930" y="2185632"/>
            <a:ext cx="949843" cy="949843"/>
          </a:xfrm>
          <a:prstGeom prst="ellipse">
            <a:avLst/>
          </a:prstGeom>
          <a:gradFill flip="none" rotWithShape="1">
            <a:gsLst>
              <a:gs pos="0">
                <a:schemeClr val="accent3">
                  <a:lumMod val="75000"/>
                </a:schemeClr>
              </a:gs>
              <a:gs pos="46000">
                <a:srgbClr val="92D050"/>
              </a:gs>
              <a:gs pos="100000">
                <a:srgbClr val="92D05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255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39477" y="737945"/>
            <a:ext cx="5011481" cy="830997"/>
          </a:xfrm>
          <a:prstGeom prst="rect">
            <a:avLst/>
          </a:prstGeom>
          <a:noFill/>
        </p:spPr>
        <p:txBody>
          <a:bodyPr wrap="square" rtlCol="0">
            <a:spAutoFit/>
          </a:bodyPr>
          <a:lstStyle/>
          <a:p>
            <a:r>
              <a:rPr lang="en-GB" sz="2400" b="1" dirty="0">
                <a:solidFill>
                  <a:srgbClr val="FF8200"/>
                </a:solidFill>
              </a:rPr>
              <a:t>Write or discuss the statements, and choose a traffic light for each one</a:t>
            </a:r>
            <a:r>
              <a:rPr lang="en-GB" sz="2400" b="1" dirty="0" smtClean="0">
                <a:solidFill>
                  <a:srgbClr val="FF8200"/>
                </a:solidFill>
              </a:rPr>
              <a:t>.</a:t>
            </a:r>
            <a:endParaRPr lang="en-GB" sz="2400" b="1" dirty="0">
              <a:solidFill>
                <a:srgbClr val="FF8200"/>
              </a:solidFill>
            </a:endParaRPr>
          </a:p>
        </p:txBody>
      </p:sp>
      <p:sp>
        <p:nvSpPr>
          <p:cNvPr id="3" name="TextBox 2"/>
          <p:cNvSpPr txBox="1"/>
          <p:nvPr/>
        </p:nvSpPr>
        <p:spPr>
          <a:xfrm>
            <a:off x="446571" y="1687030"/>
            <a:ext cx="4912238" cy="4154984"/>
          </a:xfrm>
          <a:prstGeom prst="rect">
            <a:avLst/>
          </a:prstGeom>
          <a:noFill/>
        </p:spPr>
        <p:txBody>
          <a:bodyPr wrap="square" rtlCol="0">
            <a:spAutoFit/>
          </a:bodyPr>
          <a:lstStyle/>
          <a:p>
            <a:pPr marL="457200" lvl="0" indent="-457200">
              <a:buFont typeface="+mj-lt"/>
              <a:buAutoNum type="arabicPeriod" startAt="6"/>
            </a:pPr>
            <a:r>
              <a:rPr lang="en-GB" sz="2200" b="1" dirty="0">
                <a:solidFill>
                  <a:schemeClr val="bg1"/>
                </a:solidFill>
              </a:rPr>
              <a:t>I can design and make a pop-up book page with moving and three-dimensional parts.</a:t>
            </a:r>
          </a:p>
          <a:p>
            <a:pPr marL="457200" lvl="0" indent="-457200">
              <a:buFont typeface="+mj-lt"/>
              <a:buAutoNum type="arabicPeriod" startAt="6"/>
            </a:pPr>
            <a:r>
              <a:rPr lang="en-GB" sz="2200" b="1" dirty="0" smtClean="0">
                <a:solidFill>
                  <a:schemeClr val="bg1"/>
                </a:solidFill>
              </a:rPr>
              <a:t>I </a:t>
            </a:r>
            <a:r>
              <a:rPr lang="en-GB" sz="2200" b="1" dirty="0">
                <a:solidFill>
                  <a:schemeClr val="bg1"/>
                </a:solidFill>
              </a:rPr>
              <a:t>can evaluate my pop-up page and consider how I will develop my technique for the </a:t>
            </a:r>
            <a:r>
              <a:rPr lang="en-GB" sz="2200" b="1" dirty="0" smtClean="0">
                <a:solidFill>
                  <a:schemeClr val="bg1"/>
                </a:solidFill>
              </a:rPr>
              <a:t>future.</a:t>
            </a:r>
          </a:p>
          <a:p>
            <a:pPr marL="457200" lvl="0" indent="-457200">
              <a:buFont typeface="+mj-lt"/>
              <a:buAutoNum type="arabicPeriod" startAt="6"/>
            </a:pPr>
            <a:r>
              <a:rPr lang="en-GB" sz="2200" b="1" dirty="0" smtClean="0">
                <a:solidFill>
                  <a:schemeClr val="bg1"/>
                </a:solidFill>
              </a:rPr>
              <a:t>My </a:t>
            </a:r>
            <a:r>
              <a:rPr lang="en-GB" sz="2200" b="1" dirty="0">
                <a:solidFill>
                  <a:schemeClr val="bg1"/>
                </a:solidFill>
              </a:rPr>
              <a:t>page contains my own line of narrative or </a:t>
            </a:r>
            <a:r>
              <a:rPr lang="en-GB" sz="2200" b="1" dirty="0" smtClean="0">
                <a:solidFill>
                  <a:schemeClr val="bg1"/>
                </a:solidFill>
              </a:rPr>
              <a:t>dialogue.</a:t>
            </a:r>
          </a:p>
          <a:p>
            <a:pPr marL="457200" lvl="0" indent="-457200">
              <a:buFont typeface="+mj-lt"/>
              <a:buAutoNum type="arabicPeriod" startAt="6"/>
            </a:pPr>
            <a:r>
              <a:rPr lang="en-GB" sz="2200" b="1" dirty="0" smtClean="0">
                <a:solidFill>
                  <a:schemeClr val="bg1"/>
                </a:solidFill>
              </a:rPr>
              <a:t>My </a:t>
            </a:r>
            <a:r>
              <a:rPr lang="en-GB" sz="2200" b="1" dirty="0">
                <a:solidFill>
                  <a:schemeClr val="bg1"/>
                </a:solidFill>
              </a:rPr>
              <a:t>page has an illustration to show where the story is </a:t>
            </a:r>
            <a:r>
              <a:rPr lang="en-GB" sz="2200" b="1" dirty="0" smtClean="0">
                <a:solidFill>
                  <a:schemeClr val="bg1"/>
                </a:solidFill>
              </a:rPr>
              <a:t>set.</a:t>
            </a:r>
          </a:p>
          <a:p>
            <a:pPr marL="457200" lvl="0" indent="-457200">
              <a:buFont typeface="+mj-lt"/>
              <a:buAutoNum type="arabicPeriod" startAt="6"/>
            </a:pPr>
            <a:r>
              <a:rPr lang="en-GB" sz="2200" b="1" dirty="0" smtClean="0">
                <a:solidFill>
                  <a:schemeClr val="bg1"/>
                </a:solidFill>
              </a:rPr>
              <a:t>My </a:t>
            </a:r>
            <a:r>
              <a:rPr lang="en-GB" sz="2200" b="1" dirty="0">
                <a:solidFill>
                  <a:schemeClr val="bg1"/>
                </a:solidFill>
              </a:rPr>
              <a:t>page has a pop-up feature that works every time</a:t>
            </a:r>
            <a:r>
              <a:rPr lang="en-GB" sz="2200" b="1" dirty="0" smtClean="0">
                <a:solidFill>
                  <a:schemeClr val="bg1"/>
                </a:solidFill>
              </a:rPr>
              <a:t>.</a:t>
            </a:r>
            <a:endParaRPr lang="en-GB" sz="2200" b="1" dirty="0">
              <a:solidFill>
                <a:schemeClr val="bg1"/>
              </a:solidFill>
            </a:endParaRPr>
          </a:p>
        </p:txBody>
      </p:sp>
      <p:sp>
        <p:nvSpPr>
          <p:cNvPr id="14" name="Oval 13"/>
          <p:cNvSpPr/>
          <p:nvPr/>
        </p:nvSpPr>
        <p:spPr>
          <a:xfrm>
            <a:off x="7052930" y="4312146"/>
            <a:ext cx="949843" cy="949843"/>
          </a:xfrm>
          <a:prstGeom prst="ellipse">
            <a:avLst/>
          </a:prstGeom>
          <a:gradFill flip="none" rotWithShape="1">
            <a:gsLst>
              <a:gs pos="0">
                <a:srgbClr val="C00000"/>
              </a:gs>
              <a:gs pos="46000">
                <a:srgbClr val="FF0000"/>
              </a:gs>
              <a:gs pos="100000">
                <a:srgbClr val="FF000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052930" y="3248889"/>
            <a:ext cx="949843" cy="949843"/>
          </a:xfrm>
          <a:prstGeom prst="ellipse">
            <a:avLst/>
          </a:prstGeom>
          <a:gradFill flip="none" rotWithShape="1">
            <a:gsLst>
              <a:gs pos="0">
                <a:schemeClr val="accent6">
                  <a:lumMod val="75000"/>
                </a:schemeClr>
              </a:gs>
              <a:gs pos="46000">
                <a:srgbClr val="FF8200"/>
              </a:gs>
              <a:gs pos="100000">
                <a:srgbClr val="FF820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052930" y="2185632"/>
            <a:ext cx="949843" cy="949843"/>
          </a:xfrm>
          <a:prstGeom prst="ellipse">
            <a:avLst/>
          </a:prstGeom>
          <a:gradFill flip="none" rotWithShape="1">
            <a:gsLst>
              <a:gs pos="0">
                <a:schemeClr val="accent3">
                  <a:lumMod val="75000"/>
                </a:schemeClr>
              </a:gs>
              <a:gs pos="46000">
                <a:srgbClr val="92D050"/>
              </a:gs>
              <a:gs pos="100000">
                <a:srgbClr val="92D050"/>
              </a:gs>
            </a:gsLst>
            <a:path path="circle">
              <a:fillToRect l="50000" t="130000" r="50000" b="-30000"/>
            </a:path>
            <a:tileRect/>
          </a:gradFill>
          <a:ln>
            <a:noFill/>
          </a:ln>
          <a:effectLst>
            <a:outerShdw blurRad="63500" sx="111000" sy="111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45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17451" y="554818"/>
            <a:ext cx="5365898" cy="3447098"/>
          </a:xfrm>
          <a:prstGeom prst="rect">
            <a:avLst/>
          </a:prstGeom>
          <a:noFill/>
        </p:spPr>
        <p:txBody>
          <a:bodyPr wrap="square" rtlCol="0">
            <a:spAutoFit/>
          </a:bodyPr>
          <a:lstStyle/>
          <a:p>
            <a:r>
              <a:rPr lang="en-GB" sz="2200" b="1" dirty="0">
                <a:solidFill>
                  <a:schemeClr val="bg1"/>
                </a:solidFill>
              </a:rPr>
              <a:t>Where will </a:t>
            </a:r>
            <a:r>
              <a:rPr lang="en-GB" sz="2200" b="1" dirty="0" smtClean="0">
                <a:solidFill>
                  <a:schemeClr val="bg1"/>
                </a:solidFill>
              </a:rPr>
              <a:t>Paddington </a:t>
            </a:r>
            <a:r>
              <a:rPr lang="en-GB" sz="2200" b="1" dirty="0" smtClean="0">
                <a:solidFill>
                  <a:schemeClr val="bg1"/>
                </a:solidFill>
              </a:rPr>
              <a:t>pop-up </a:t>
            </a:r>
            <a:r>
              <a:rPr lang="en-GB" sz="2200" b="1" dirty="0">
                <a:solidFill>
                  <a:schemeClr val="bg1"/>
                </a:solidFill>
              </a:rPr>
              <a:t>next</a:t>
            </a:r>
            <a:r>
              <a:rPr lang="en-GB" sz="2200" b="1" dirty="0" smtClean="0">
                <a:solidFill>
                  <a:schemeClr val="bg1"/>
                </a:solidFill>
              </a:rPr>
              <a:t>?</a:t>
            </a:r>
          </a:p>
          <a:p>
            <a:endParaRPr lang="en-GB" sz="1000" dirty="0">
              <a:solidFill>
                <a:schemeClr val="bg1"/>
              </a:solidFill>
            </a:endParaRPr>
          </a:p>
          <a:p>
            <a:r>
              <a:rPr lang="en-GB" sz="2200" dirty="0">
                <a:solidFill>
                  <a:schemeClr val="bg1"/>
                </a:solidFill>
              </a:rPr>
              <a:t>Enter </a:t>
            </a:r>
            <a:r>
              <a:rPr lang="en-GB" sz="2200" dirty="0" smtClean="0">
                <a:solidFill>
                  <a:schemeClr val="bg1"/>
                </a:solidFill>
              </a:rPr>
              <a:t>the </a:t>
            </a:r>
            <a:r>
              <a:rPr lang="en-GB" sz="2200" dirty="0">
                <a:solidFill>
                  <a:schemeClr val="bg1"/>
                </a:solidFill>
              </a:rPr>
              <a:t>competition </a:t>
            </a:r>
            <a:r>
              <a:rPr lang="en-GB" sz="2200" dirty="0" smtClean="0">
                <a:solidFill>
                  <a:schemeClr val="bg1"/>
                </a:solidFill>
              </a:rPr>
              <a:t>for </a:t>
            </a:r>
            <a:r>
              <a:rPr lang="en-GB" sz="2200" dirty="0">
                <a:solidFill>
                  <a:schemeClr val="bg1"/>
                </a:solidFill>
              </a:rPr>
              <a:t>the chance to win official Paddington goodies for </a:t>
            </a:r>
            <a:r>
              <a:rPr lang="en-GB" sz="2200" dirty="0" smtClean="0">
                <a:solidFill>
                  <a:schemeClr val="bg1"/>
                </a:solidFill>
              </a:rPr>
              <a:t>your </a:t>
            </a:r>
            <a:r>
              <a:rPr lang="en-GB" sz="2200" dirty="0">
                <a:solidFill>
                  <a:schemeClr val="bg1"/>
                </a:solidFill>
              </a:rPr>
              <a:t>whole class, plus a special Paddington 2 prize for the winning entrant</a:t>
            </a:r>
            <a:r>
              <a:rPr lang="en-GB" sz="2200" dirty="0" smtClean="0">
                <a:solidFill>
                  <a:schemeClr val="bg1"/>
                </a:solidFill>
              </a:rPr>
              <a:t>!</a:t>
            </a:r>
          </a:p>
          <a:p>
            <a:endParaRPr lang="en-GB" sz="1000" dirty="0">
              <a:solidFill>
                <a:schemeClr val="bg1"/>
              </a:solidFill>
            </a:endParaRPr>
          </a:p>
          <a:p>
            <a:r>
              <a:rPr lang="en-GB" sz="2200" dirty="0">
                <a:solidFill>
                  <a:schemeClr val="bg1"/>
                </a:solidFill>
              </a:rPr>
              <a:t>All you have to do is draw an interesting place where </a:t>
            </a:r>
            <a:r>
              <a:rPr lang="en-GB" sz="2200" dirty="0" smtClean="0">
                <a:solidFill>
                  <a:schemeClr val="bg1"/>
                </a:solidFill>
              </a:rPr>
              <a:t>Paddington </a:t>
            </a:r>
            <a:r>
              <a:rPr lang="en-GB" sz="2200" dirty="0">
                <a:solidFill>
                  <a:schemeClr val="bg1"/>
                </a:solidFill>
              </a:rPr>
              <a:t>can pop-up for an odd job or other </a:t>
            </a:r>
            <a:r>
              <a:rPr lang="en-GB" sz="2200" dirty="0" smtClean="0">
                <a:solidFill>
                  <a:schemeClr val="bg1"/>
                </a:solidFill>
              </a:rPr>
              <a:t>adventure. He can </a:t>
            </a:r>
            <a:r>
              <a:rPr lang="en-GB" sz="2200" dirty="0">
                <a:solidFill>
                  <a:schemeClr val="bg1"/>
                </a:solidFill>
              </a:rPr>
              <a:t>pop-up anywhere in the world – </a:t>
            </a:r>
            <a:r>
              <a:rPr lang="en-GB" sz="2200" dirty="0" smtClean="0">
                <a:solidFill>
                  <a:schemeClr val="bg1"/>
                </a:solidFill>
              </a:rPr>
              <a:t>near or </a:t>
            </a:r>
            <a:r>
              <a:rPr lang="en-GB" sz="2200" dirty="0">
                <a:solidFill>
                  <a:schemeClr val="bg1"/>
                </a:solidFill>
              </a:rPr>
              <a:t>far!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6612">
            <a:off x="5970048" y="4054145"/>
            <a:ext cx="2655147" cy="1871541"/>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946">
            <a:off x="6265918" y="2404732"/>
            <a:ext cx="2617454" cy="18436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8149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51273" y="1729563"/>
            <a:ext cx="4990213" cy="2769989"/>
          </a:xfrm>
          <a:prstGeom prst="rect">
            <a:avLst/>
          </a:prstGeom>
          <a:noFill/>
        </p:spPr>
        <p:txBody>
          <a:bodyPr wrap="square" rtlCol="0">
            <a:spAutoFit/>
          </a:bodyPr>
          <a:lstStyle/>
          <a:p>
            <a:r>
              <a:rPr lang="en-GB" sz="2600" dirty="0" smtClean="0">
                <a:solidFill>
                  <a:schemeClr val="bg1"/>
                </a:solidFill>
              </a:rPr>
              <a:t>Paddington is </a:t>
            </a:r>
            <a:r>
              <a:rPr lang="en-GB" sz="2600" dirty="0">
                <a:solidFill>
                  <a:schemeClr val="bg1"/>
                </a:solidFill>
              </a:rPr>
              <a:t>coming back to cinemas soon with a</a:t>
            </a:r>
            <a:r>
              <a:rPr lang="en-GB" sz="2600" dirty="0" smtClean="0">
                <a:solidFill>
                  <a:schemeClr val="bg1"/>
                </a:solidFill>
              </a:rPr>
              <a:t> </a:t>
            </a:r>
            <a:r>
              <a:rPr lang="en-GB" sz="2600" dirty="0">
                <a:solidFill>
                  <a:schemeClr val="bg1"/>
                </a:solidFill>
              </a:rPr>
              <a:t>new exciting adventure, </a:t>
            </a:r>
            <a:r>
              <a:rPr lang="en-GB" sz="2600" i="1" dirty="0">
                <a:solidFill>
                  <a:schemeClr val="bg1"/>
                </a:solidFill>
              </a:rPr>
              <a:t>Paddington 2</a:t>
            </a:r>
            <a:r>
              <a:rPr lang="en-GB" sz="2600" dirty="0">
                <a:solidFill>
                  <a:schemeClr val="bg1"/>
                </a:solidFill>
              </a:rPr>
              <a:t>.</a:t>
            </a:r>
          </a:p>
          <a:p>
            <a:endParaRPr lang="en-GB" dirty="0">
              <a:solidFill>
                <a:schemeClr val="bg1"/>
              </a:solidFill>
            </a:endParaRPr>
          </a:p>
          <a:p>
            <a:r>
              <a:rPr lang="en-GB" sz="2600" dirty="0">
                <a:solidFill>
                  <a:schemeClr val="bg1"/>
                </a:solidFill>
              </a:rPr>
              <a:t>As you watch the trailer, can you think of three adjectives to describe </a:t>
            </a:r>
            <a:r>
              <a:rPr lang="en-GB" sz="2600" dirty="0" smtClean="0">
                <a:solidFill>
                  <a:schemeClr val="bg1"/>
                </a:solidFill>
              </a:rPr>
              <a:t>his personality</a:t>
            </a:r>
            <a:r>
              <a:rPr lang="en-GB" sz="2600" dirty="0">
                <a:solidFill>
                  <a:schemeClr val="bg1"/>
                </a:solidFill>
              </a:rPr>
              <a:t>?</a:t>
            </a:r>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83286" y="1224863"/>
            <a:ext cx="6278482" cy="492443"/>
          </a:xfrm>
          <a:prstGeom prst="rect">
            <a:avLst/>
          </a:prstGeom>
          <a:noFill/>
        </p:spPr>
        <p:txBody>
          <a:bodyPr wrap="square" rtlCol="0">
            <a:spAutoFit/>
          </a:bodyPr>
          <a:lstStyle/>
          <a:p>
            <a:pPr algn="ctr"/>
            <a:r>
              <a:rPr lang="en-GB" sz="2600" b="1" dirty="0" smtClean="0">
                <a:solidFill>
                  <a:schemeClr val="bg1"/>
                </a:solidFill>
              </a:rPr>
              <a:t>Paddington 2 trailer</a:t>
            </a:r>
            <a:endParaRPr lang="en-GB" sz="2600" b="1" dirty="0">
              <a:solidFill>
                <a:schemeClr val="bg1"/>
              </a:solidFill>
            </a:endParaRPr>
          </a:p>
        </p:txBody>
      </p:sp>
      <p:pic>
        <p:nvPicPr>
          <p:cNvPr id="3" name="Paddington 2 Trailer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5549" y="1779181"/>
            <a:ext cx="6993955" cy="3934100"/>
          </a:xfrm>
          <a:prstGeom prst="rect">
            <a:avLst/>
          </a:prstGeom>
        </p:spPr>
      </p:pic>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23777" y="718631"/>
            <a:ext cx="4841360" cy="769441"/>
          </a:xfrm>
          <a:prstGeom prst="rect">
            <a:avLst/>
          </a:prstGeom>
          <a:noFill/>
        </p:spPr>
        <p:txBody>
          <a:bodyPr wrap="square" rtlCol="0">
            <a:spAutoFit/>
          </a:bodyPr>
          <a:lstStyle/>
          <a:p>
            <a:r>
              <a:rPr lang="en-GB" sz="2200" dirty="0">
                <a:solidFill>
                  <a:schemeClr val="bg1"/>
                </a:solidFill>
              </a:rPr>
              <a:t>Why do we give presents to the people we care about?</a:t>
            </a:r>
          </a:p>
        </p:txBody>
      </p:sp>
      <p:sp>
        <p:nvSpPr>
          <p:cNvPr id="4" name="TextBox 3"/>
          <p:cNvSpPr txBox="1"/>
          <p:nvPr/>
        </p:nvSpPr>
        <p:spPr>
          <a:xfrm>
            <a:off x="623775" y="1509675"/>
            <a:ext cx="5103629" cy="1107996"/>
          </a:xfrm>
          <a:prstGeom prst="rect">
            <a:avLst/>
          </a:prstGeom>
          <a:noFill/>
        </p:spPr>
        <p:txBody>
          <a:bodyPr wrap="square" rtlCol="0">
            <a:spAutoFit/>
          </a:bodyPr>
          <a:lstStyle/>
          <a:p>
            <a:r>
              <a:rPr lang="en-GB" sz="2200" dirty="0">
                <a:solidFill>
                  <a:schemeClr val="bg1"/>
                </a:solidFill>
              </a:rPr>
              <a:t>In </a:t>
            </a:r>
            <a:r>
              <a:rPr lang="en-GB" sz="2200" i="1" dirty="0">
                <a:solidFill>
                  <a:schemeClr val="bg1"/>
                </a:solidFill>
              </a:rPr>
              <a:t>Paddington 2,</a:t>
            </a:r>
            <a:r>
              <a:rPr lang="en-GB" sz="2200" dirty="0">
                <a:solidFill>
                  <a:schemeClr val="bg1"/>
                </a:solidFill>
              </a:rPr>
              <a:t> </a:t>
            </a:r>
            <a:r>
              <a:rPr lang="en-GB" sz="2200" dirty="0" smtClean="0">
                <a:solidFill>
                  <a:schemeClr val="bg1"/>
                </a:solidFill>
              </a:rPr>
              <a:t>Paddington carries </a:t>
            </a:r>
            <a:r>
              <a:rPr lang="en-GB" sz="2200" dirty="0">
                <a:solidFill>
                  <a:schemeClr val="bg1"/>
                </a:solidFill>
              </a:rPr>
              <a:t>out some odd jobs so that </a:t>
            </a:r>
            <a:r>
              <a:rPr lang="en-GB" sz="2200" dirty="0" smtClean="0">
                <a:solidFill>
                  <a:schemeClr val="bg1"/>
                </a:solidFill>
              </a:rPr>
              <a:t>he </a:t>
            </a:r>
            <a:r>
              <a:rPr lang="en-GB" sz="2200" dirty="0">
                <a:solidFill>
                  <a:schemeClr val="bg1"/>
                </a:solidFill>
              </a:rPr>
              <a:t>can buy a special pop-up book for </a:t>
            </a:r>
            <a:r>
              <a:rPr lang="en-GB" sz="2200" dirty="0" smtClean="0">
                <a:solidFill>
                  <a:schemeClr val="bg1"/>
                </a:solidFill>
              </a:rPr>
              <a:t>his </a:t>
            </a:r>
            <a:r>
              <a:rPr lang="en-GB" sz="2200" dirty="0">
                <a:solidFill>
                  <a:schemeClr val="bg1"/>
                </a:solidFill>
              </a:rPr>
              <a:t>Aunt Lucy’s birthday.</a:t>
            </a:r>
          </a:p>
        </p:txBody>
      </p:sp>
      <p:sp>
        <p:nvSpPr>
          <p:cNvPr id="5" name="TextBox 4"/>
          <p:cNvSpPr txBox="1"/>
          <p:nvPr/>
        </p:nvSpPr>
        <p:spPr>
          <a:xfrm>
            <a:off x="623776" y="2639274"/>
            <a:ext cx="4841360" cy="1446550"/>
          </a:xfrm>
          <a:prstGeom prst="rect">
            <a:avLst/>
          </a:prstGeom>
          <a:noFill/>
        </p:spPr>
        <p:txBody>
          <a:bodyPr wrap="square" rtlCol="0">
            <a:spAutoFit/>
          </a:bodyPr>
          <a:lstStyle/>
          <a:p>
            <a:r>
              <a:rPr lang="en-GB" sz="2200" dirty="0">
                <a:solidFill>
                  <a:schemeClr val="bg1"/>
                </a:solidFill>
              </a:rPr>
              <a:t>Your task is to create a page for a pop-up book which tells a new story about </a:t>
            </a:r>
            <a:r>
              <a:rPr lang="en-GB" sz="2200" dirty="0" smtClean="0">
                <a:solidFill>
                  <a:schemeClr val="bg1"/>
                </a:solidFill>
              </a:rPr>
              <a:t>Paddington </a:t>
            </a:r>
            <a:r>
              <a:rPr lang="en-GB" sz="2200" dirty="0">
                <a:solidFill>
                  <a:schemeClr val="bg1"/>
                </a:solidFill>
              </a:rPr>
              <a:t>and an odd job </a:t>
            </a:r>
            <a:r>
              <a:rPr lang="en-GB" sz="2200" dirty="0" smtClean="0">
                <a:solidFill>
                  <a:schemeClr val="bg1"/>
                </a:solidFill>
              </a:rPr>
              <a:t>he </a:t>
            </a:r>
            <a:r>
              <a:rPr lang="en-GB" sz="2200" dirty="0">
                <a:solidFill>
                  <a:schemeClr val="bg1"/>
                </a:solidFill>
              </a:rPr>
              <a:t>might be found doing.</a:t>
            </a:r>
          </a:p>
        </p:txBody>
      </p:sp>
      <p:sp>
        <p:nvSpPr>
          <p:cNvPr id="6" name="TextBox 5"/>
          <p:cNvSpPr txBox="1"/>
          <p:nvPr/>
        </p:nvSpPr>
        <p:spPr>
          <a:xfrm>
            <a:off x="333152" y="4623279"/>
            <a:ext cx="4882315" cy="1785104"/>
          </a:xfrm>
          <a:prstGeom prst="rect">
            <a:avLst/>
          </a:prstGeom>
          <a:solidFill>
            <a:schemeClr val="tx1">
              <a:lumMod val="95000"/>
              <a:lumOff val="5000"/>
              <a:alpha val="0"/>
            </a:schemeClr>
          </a:solidFill>
        </p:spPr>
        <p:txBody>
          <a:bodyPr wrap="square" rtlCol="0">
            <a:spAutoFit/>
          </a:bodyPr>
          <a:lstStyle/>
          <a:p>
            <a:r>
              <a:rPr lang="en-GB" sz="2200" dirty="0">
                <a:solidFill>
                  <a:srgbClr val="F9D347"/>
                </a:solidFill>
              </a:rPr>
              <a:t>Don’t forget to enter the </a:t>
            </a:r>
            <a:r>
              <a:rPr lang="en-GB" sz="2200" b="1" dirty="0">
                <a:solidFill>
                  <a:srgbClr val="F9D347"/>
                </a:solidFill>
              </a:rPr>
              <a:t>Pop-up Paddington Competition</a:t>
            </a:r>
            <a:r>
              <a:rPr lang="en-GB" sz="2200" dirty="0">
                <a:solidFill>
                  <a:srgbClr val="F9D347"/>
                </a:solidFill>
              </a:rPr>
              <a:t>, for your chance to win official goodies for your whole class, plus a special </a:t>
            </a:r>
            <a:r>
              <a:rPr lang="en-GB" sz="2200" i="1" dirty="0">
                <a:solidFill>
                  <a:srgbClr val="F9D347"/>
                </a:solidFill>
              </a:rPr>
              <a:t>Paddington 2 </a:t>
            </a:r>
            <a:r>
              <a:rPr lang="en-GB" sz="2200" dirty="0">
                <a:solidFill>
                  <a:srgbClr val="F9D347"/>
                </a:solidFill>
              </a:rPr>
              <a:t>prize for the winning entry</a:t>
            </a:r>
            <a:r>
              <a:rPr lang="en-GB" sz="2200" dirty="0" smtClean="0">
                <a:solidFill>
                  <a:srgbClr val="F9D347"/>
                </a:solidFill>
              </a:rPr>
              <a:t>!</a:t>
            </a:r>
            <a:endParaRPr lang="en-GB" sz="2200" dirty="0">
              <a:solidFill>
                <a:srgbClr val="F9D347"/>
              </a:solidFill>
            </a:endParaRPr>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09599" y="556337"/>
            <a:ext cx="5039833" cy="1908215"/>
          </a:xfrm>
          <a:prstGeom prst="rect">
            <a:avLst/>
          </a:prstGeom>
          <a:noFill/>
        </p:spPr>
        <p:txBody>
          <a:bodyPr wrap="square" rtlCol="0">
            <a:spAutoFit/>
          </a:bodyPr>
          <a:lstStyle/>
          <a:p>
            <a:r>
              <a:rPr lang="en-GB" sz="2200" dirty="0">
                <a:solidFill>
                  <a:schemeClr val="bg1"/>
                </a:solidFill>
              </a:rPr>
              <a:t>In the film trailer </a:t>
            </a:r>
            <a:r>
              <a:rPr lang="en-GB" sz="2200" dirty="0" smtClean="0">
                <a:solidFill>
                  <a:schemeClr val="bg1"/>
                </a:solidFill>
              </a:rPr>
              <a:t>Paddington </a:t>
            </a:r>
            <a:r>
              <a:rPr lang="en-GB" sz="2200" dirty="0">
                <a:solidFill>
                  <a:schemeClr val="bg1"/>
                </a:solidFill>
              </a:rPr>
              <a:t>was helping out by cleaning windows</a:t>
            </a:r>
            <a:r>
              <a:rPr lang="en-GB" sz="2200" dirty="0" smtClean="0">
                <a:solidFill>
                  <a:schemeClr val="bg1"/>
                </a:solidFill>
              </a:rPr>
              <a:t>.</a:t>
            </a:r>
          </a:p>
          <a:p>
            <a:endParaRPr lang="en-GB" sz="800" dirty="0">
              <a:solidFill>
                <a:schemeClr val="bg1"/>
              </a:solidFill>
            </a:endParaRPr>
          </a:p>
          <a:p>
            <a:r>
              <a:rPr lang="en-GB" sz="2200" dirty="0">
                <a:solidFill>
                  <a:schemeClr val="bg1"/>
                </a:solidFill>
              </a:rPr>
              <a:t>In your pop-up book, </a:t>
            </a:r>
            <a:r>
              <a:rPr lang="en-GB" sz="2200" dirty="0" smtClean="0">
                <a:solidFill>
                  <a:schemeClr val="bg1"/>
                </a:solidFill>
              </a:rPr>
              <a:t>he </a:t>
            </a:r>
            <a:r>
              <a:rPr lang="en-GB" sz="2200" dirty="0">
                <a:solidFill>
                  <a:schemeClr val="bg1"/>
                </a:solidFill>
              </a:rPr>
              <a:t>will be trying out lots of other odd </a:t>
            </a:r>
            <a:r>
              <a:rPr lang="en-GB" sz="2200" dirty="0" smtClean="0">
                <a:solidFill>
                  <a:schemeClr val="bg1"/>
                </a:solidFill>
              </a:rPr>
              <a:t>jobs. Can </a:t>
            </a:r>
            <a:r>
              <a:rPr lang="en-GB" sz="2200" dirty="0">
                <a:solidFill>
                  <a:schemeClr val="bg1"/>
                </a:solidFill>
              </a:rPr>
              <a:t>you think of three he might do?</a:t>
            </a:r>
          </a:p>
        </p:txBody>
      </p:sp>
      <p:grpSp>
        <p:nvGrpSpPr>
          <p:cNvPr id="25" name="Group 24"/>
          <p:cNvGrpSpPr/>
          <p:nvPr/>
        </p:nvGrpSpPr>
        <p:grpSpPr>
          <a:xfrm>
            <a:off x="2400373" y="2676438"/>
            <a:ext cx="2555658" cy="2003159"/>
            <a:chOff x="2400373" y="2676438"/>
            <a:chExt cx="2555658" cy="200315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73" y="2676438"/>
              <a:ext cx="2555658" cy="2003159"/>
            </a:xfrm>
            <a:prstGeom prst="rect">
              <a:avLst/>
            </a:prstGeom>
          </p:spPr>
        </p:pic>
        <p:sp>
          <p:nvSpPr>
            <p:cNvPr id="8" name="TextBox 7">
              <a:extLst>
                <a:ext uri="{FF2B5EF4-FFF2-40B4-BE49-F238E27FC236}">
                  <a16:creationId xmlns="" xmlns:a16="http://schemas.microsoft.com/office/drawing/2014/main" id="{370DC1CB-86BB-40DC-B28E-2C954AFC4A59}"/>
                </a:ext>
              </a:extLst>
            </p:cNvPr>
            <p:cNvSpPr txBox="1"/>
            <p:nvPr/>
          </p:nvSpPr>
          <p:spPr>
            <a:xfrm>
              <a:off x="2510543" y="3229363"/>
              <a:ext cx="2289642" cy="1015663"/>
            </a:xfrm>
            <a:prstGeom prst="rect">
              <a:avLst/>
            </a:prstGeom>
            <a:noFill/>
          </p:spPr>
          <p:txBody>
            <a:bodyPr wrap="square" rtlCol="0">
              <a:spAutoFit/>
            </a:bodyPr>
            <a:lstStyle/>
            <a:p>
              <a:pPr algn="ctr">
                <a:lnSpc>
                  <a:spcPts val="2440"/>
                </a:lnSpc>
              </a:pPr>
              <a:r>
                <a:rPr lang="en-GB" sz="2200" dirty="0">
                  <a:solidFill>
                    <a:srgbClr val="002060"/>
                  </a:solidFill>
                </a:rPr>
                <a:t>Setting up a </a:t>
              </a:r>
              <a:r>
                <a:rPr lang="en-GB" sz="2200" dirty="0" smtClean="0">
                  <a:solidFill>
                    <a:srgbClr val="002060"/>
                  </a:solidFill>
                </a:rPr>
                <a:t>computer, tablet </a:t>
              </a:r>
              <a:r>
                <a:rPr lang="en-GB" sz="2200" dirty="0">
                  <a:solidFill>
                    <a:srgbClr val="002060"/>
                  </a:solidFill>
                </a:rPr>
                <a:t>or </a:t>
              </a:r>
              <a:r>
                <a:rPr lang="en-GB" sz="2200" dirty="0" smtClean="0">
                  <a:solidFill>
                    <a:srgbClr val="002060"/>
                  </a:solidFill>
                </a:rPr>
                <a:t>TV</a:t>
              </a:r>
              <a:endParaRPr lang="en-GB" sz="2200" dirty="0">
                <a:solidFill>
                  <a:srgbClr val="002060"/>
                </a:solidFill>
              </a:endParaRPr>
            </a:p>
          </p:txBody>
        </p:sp>
      </p:grpSp>
      <p:grpSp>
        <p:nvGrpSpPr>
          <p:cNvPr id="23" name="Group 22"/>
          <p:cNvGrpSpPr/>
          <p:nvPr/>
        </p:nvGrpSpPr>
        <p:grpSpPr>
          <a:xfrm>
            <a:off x="6046283" y="4718092"/>
            <a:ext cx="2289642" cy="1788943"/>
            <a:chOff x="6046283" y="4718092"/>
            <a:chExt cx="2289642" cy="1788943"/>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53" y="4718092"/>
              <a:ext cx="2076263" cy="1788943"/>
            </a:xfrm>
            <a:prstGeom prst="rect">
              <a:avLst/>
            </a:prstGeom>
          </p:spPr>
        </p:pic>
        <p:sp>
          <p:nvSpPr>
            <p:cNvPr id="10" name="TextBox 9">
              <a:extLst>
                <a:ext uri="{FF2B5EF4-FFF2-40B4-BE49-F238E27FC236}">
                  <a16:creationId xmlns="" xmlns:a16="http://schemas.microsoft.com/office/drawing/2014/main" id="{370DC1CB-86BB-40DC-B28E-2C954AFC4A59}"/>
                </a:ext>
              </a:extLst>
            </p:cNvPr>
            <p:cNvSpPr txBox="1"/>
            <p:nvPr/>
          </p:nvSpPr>
          <p:spPr>
            <a:xfrm>
              <a:off x="6046283" y="5234283"/>
              <a:ext cx="2289642" cy="707886"/>
            </a:xfrm>
            <a:prstGeom prst="rect">
              <a:avLst/>
            </a:prstGeom>
            <a:noFill/>
          </p:spPr>
          <p:txBody>
            <a:bodyPr wrap="square" rtlCol="0">
              <a:spAutoFit/>
            </a:bodyPr>
            <a:lstStyle/>
            <a:p>
              <a:pPr algn="ctr">
                <a:lnSpc>
                  <a:spcPts val="2440"/>
                </a:lnSpc>
              </a:pPr>
              <a:r>
                <a:rPr lang="en-GB" sz="2200" dirty="0" smtClean="0">
                  <a:solidFill>
                    <a:srgbClr val="002060"/>
                  </a:solidFill>
                </a:rPr>
                <a:t>Washing </a:t>
              </a:r>
            </a:p>
            <a:p>
              <a:pPr algn="ctr">
                <a:lnSpc>
                  <a:spcPts val="2440"/>
                </a:lnSpc>
              </a:pPr>
              <a:r>
                <a:rPr lang="en-GB" sz="2200" dirty="0" smtClean="0">
                  <a:solidFill>
                    <a:srgbClr val="002060"/>
                  </a:solidFill>
                </a:rPr>
                <a:t>the car</a:t>
              </a:r>
              <a:endParaRPr lang="en-GB" sz="2200" dirty="0">
                <a:solidFill>
                  <a:srgbClr val="002060"/>
                </a:solidFill>
              </a:endParaRPr>
            </a:p>
          </p:txBody>
        </p:sp>
      </p:grpSp>
      <p:grpSp>
        <p:nvGrpSpPr>
          <p:cNvPr id="24" name="Group 23"/>
          <p:cNvGrpSpPr/>
          <p:nvPr/>
        </p:nvGrpSpPr>
        <p:grpSpPr>
          <a:xfrm>
            <a:off x="2629687" y="4288465"/>
            <a:ext cx="2778209" cy="2317898"/>
            <a:chOff x="2629687" y="4288465"/>
            <a:chExt cx="2778209" cy="231789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687" y="4288465"/>
              <a:ext cx="2778209" cy="2317898"/>
            </a:xfrm>
            <a:prstGeom prst="rect">
              <a:avLst/>
            </a:prstGeom>
          </p:spPr>
        </p:pic>
        <p:sp>
          <p:nvSpPr>
            <p:cNvPr id="14" name="TextBox 13">
              <a:extLst>
                <a:ext uri="{FF2B5EF4-FFF2-40B4-BE49-F238E27FC236}">
                  <a16:creationId xmlns="" xmlns:a16="http://schemas.microsoft.com/office/drawing/2014/main" id="{370DC1CB-86BB-40DC-B28E-2C954AFC4A59}"/>
                </a:ext>
              </a:extLst>
            </p:cNvPr>
            <p:cNvSpPr txBox="1"/>
            <p:nvPr/>
          </p:nvSpPr>
          <p:spPr>
            <a:xfrm>
              <a:off x="2806897" y="4958041"/>
              <a:ext cx="2289642" cy="1015663"/>
            </a:xfrm>
            <a:prstGeom prst="rect">
              <a:avLst/>
            </a:prstGeom>
            <a:noFill/>
          </p:spPr>
          <p:txBody>
            <a:bodyPr wrap="square" rtlCol="0">
              <a:spAutoFit/>
            </a:bodyPr>
            <a:lstStyle/>
            <a:p>
              <a:pPr algn="ctr">
                <a:lnSpc>
                  <a:spcPts val="2440"/>
                </a:lnSpc>
              </a:pPr>
              <a:r>
                <a:rPr lang="en-GB" sz="2200" dirty="0">
                  <a:solidFill>
                    <a:srgbClr val="002060"/>
                  </a:solidFill>
                </a:rPr>
                <a:t>DIY – putting up shelves or putting up a picture</a:t>
              </a:r>
            </a:p>
          </p:txBody>
        </p:sp>
      </p:grpSp>
      <p:grpSp>
        <p:nvGrpSpPr>
          <p:cNvPr id="22" name="Group 21"/>
          <p:cNvGrpSpPr/>
          <p:nvPr/>
        </p:nvGrpSpPr>
        <p:grpSpPr>
          <a:xfrm>
            <a:off x="5528398" y="2680258"/>
            <a:ext cx="2892585" cy="2574873"/>
            <a:chOff x="5528398" y="2680258"/>
            <a:chExt cx="2892585" cy="257487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398" y="2680258"/>
              <a:ext cx="2892585" cy="2574873"/>
            </a:xfrm>
            <a:prstGeom prst="rect">
              <a:avLst/>
            </a:prstGeom>
          </p:spPr>
        </p:pic>
        <p:sp>
          <p:nvSpPr>
            <p:cNvPr id="15" name="TextBox 14">
              <a:extLst>
                <a:ext uri="{FF2B5EF4-FFF2-40B4-BE49-F238E27FC236}">
                  <a16:creationId xmlns="" xmlns:a16="http://schemas.microsoft.com/office/drawing/2014/main" id="{370DC1CB-86BB-40DC-B28E-2C954AFC4A59}"/>
                </a:ext>
              </a:extLst>
            </p:cNvPr>
            <p:cNvSpPr txBox="1"/>
            <p:nvPr/>
          </p:nvSpPr>
          <p:spPr>
            <a:xfrm>
              <a:off x="5769401" y="3445087"/>
              <a:ext cx="2431215" cy="1015663"/>
            </a:xfrm>
            <a:prstGeom prst="rect">
              <a:avLst/>
            </a:prstGeom>
            <a:noFill/>
          </p:spPr>
          <p:txBody>
            <a:bodyPr wrap="square" rtlCol="0">
              <a:spAutoFit/>
            </a:bodyPr>
            <a:lstStyle/>
            <a:p>
              <a:pPr algn="ctr">
                <a:lnSpc>
                  <a:spcPts val="2440"/>
                </a:lnSpc>
              </a:pPr>
              <a:r>
                <a:rPr lang="en-GB" sz="2200" dirty="0">
                  <a:solidFill>
                    <a:srgbClr val="002060"/>
                  </a:solidFill>
                </a:rPr>
                <a:t>Gardening – raking the leaves or mowing the lawn</a:t>
              </a:r>
            </a:p>
          </p:txBody>
        </p:sp>
      </p:grpSp>
      <p:grpSp>
        <p:nvGrpSpPr>
          <p:cNvPr id="21" name="Group 20"/>
          <p:cNvGrpSpPr/>
          <p:nvPr/>
        </p:nvGrpSpPr>
        <p:grpSpPr>
          <a:xfrm>
            <a:off x="6442801" y="1198643"/>
            <a:ext cx="2381692" cy="1866802"/>
            <a:chOff x="6442801" y="1198643"/>
            <a:chExt cx="2381692" cy="1866802"/>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801" y="1198643"/>
              <a:ext cx="2381692" cy="1866802"/>
            </a:xfrm>
            <a:prstGeom prst="rect">
              <a:avLst/>
            </a:prstGeom>
          </p:spPr>
        </p:pic>
        <p:sp>
          <p:nvSpPr>
            <p:cNvPr id="17" name="TextBox 16">
              <a:extLst>
                <a:ext uri="{FF2B5EF4-FFF2-40B4-BE49-F238E27FC236}">
                  <a16:creationId xmlns="" xmlns:a16="http://schemas.microsoft.com/office/drawing/2014/main" id="{370DC1CB-86BB-40DC-B28E-2C954AFC4A59}"/>
                </a:ext>
              </a:extLst>
            </p:cNvPr>
            <p:cNvSpPr txBox="1"/>
            <p:nvPr/>
          </p:nvSpPr>
          <p:spPr>
            <a:xfrm>
              <a:off x="6464065" y="1714834"/>
              <a:ext cx="2289642" cy="707886"/>
            </a:xfrm>
            <a:prstGeom prst="rect">
              <a:avLst/>
            </a:prstGeom>
            <a:noFill/>
          </p:spPr>
          <p:txBody>
            <a:bodyPr wrap="square" rtlCol="0">
              <a:spAutoFit/>
            </a:bodyPr>
            <a:lstStyle/>
            <a:p>
              <a:pPr algn="ctr">
                <a:lnSpc>
                  <a:spcPts val="2440"/>
                </a:lnSpc>
              </a:pPr>
              <a:r>
                <a:rPr lang="en-GB" sz="2200" dirty="0">
                  <a:solidFill>
                    <a:srgbClr val="002060"/>
                  </a:solidFill>
                </a:rPr>
                <a:t>Housework, </a:t>
              </a:r>
              <a:endParaRPr lang="en-GB" sz="2200" dirty="0" smtClean="0">
                <a:solidFill>
                  <a:srgbClr val="002060"/>
                </a:solidFill>
              </a:endParaRPr>
            </a:p>
            <a:p>
              <a:pPr algn="ctr">
                <a:lnSpc>
                  <a:spcPts val="2440"/>
                </a:lnSpc>
              </a:pPr>
              <a:r>
                <a:rPr lang="en-GB" sz="2200" dirty="0" smtClean="0">
                  <a:solidFill>
                    <a:srgbClr val="002060"/>
                  </a:solidFill>
                </a:rPr>
                <a:t>like </a:t>
              </a:r>
              <a:r>
                <a:rPr lang="en-GB" sz="2200" dirty="0">
                  <a:solidFill>
                    <a:srgbClr val="002060"/>
                  </a:solidFill>
                </a:rPr>
                <a:t>hoovering</a:t>
              </a:r>
            </a:p>
          </p:txBody>
        </p:sp>
      </p:grpSp>
    </p:spTree>
    <p:extLst>
      <p:ext uri="{BB962C8B-B14F-4D97-AF65-F5344CB8AC3E}">
        <p14:creationId xmlns:p14="http://schemas.microsoft.com/office/powerpoint/2010/main" val="2100896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54418" y="987989"/>
            <a:ext cx="4784652" cy="5170646"/>
          </a:xfrm>
          <a:prstGeom prst="rect">
            <a:avLst/>
          </a:prstGeom>
          <a:noFill/>
        </p:spPr>
        <p:txBody>
          <a:bodyPr wrap="square" rtlCol="0">
            <a:spAutoFit/>
          </a:bodyPr>
          <a:lstStyle/>
          <a:p>
            <a:r>
              <a:rPr lang="en-GB" sz="2400" b="1" dirty="0">
                <a:solidFill>
                  <a:srgbClr val="FF8200"/>
                </a:solidFill>
              </a:rPr>
              <a:t>Use your design sheet to plan your pop-up book page.</a:t>
            </a:r>
          </a:p>
          <a:p>
            <a:endParaRPr lang="en-GB" sz="2200" dirty="0">
              <a:solidFill>
                <a:schemeClr val="bg1"/>
              </a:solidFill>
            </a:endParaRPr>
          </a:p>
          <a:p>
            <a:r>
              <a:rPr lang="en-GB" sz="2200" b="1" dirty="0" smtClean="0">
                <a:solidFill>
                  <a:srgbClr val="F9D347"/>
                </a:solidFill>
              </a:rPr>
              <a:t>SETTING</a:t>
            </a:r>
            <a:r>
              <a:rPr lang="en-GB" sz="2200" dirty="0" smtClean="0">
                <a:solidFill>
                  <a:schemeClr val="bg1"/>
                </a:solidFill>
              </a:rPr>
              <a:t> </a:t>
            </a:r>
            <a:r>
              <a:rPr lang="en-GB" sz="2200" dirty="0">
                <a:solidFill>
                  <a:schemeClr val="bg1"/>
                </a:solidFill>
              </a:rPr>
              <a:t>– where is the story set? Where is Paddington doing his odd job</a:t>
            </a:r>
            <a:r>
              <a:rPr lang="en-GB" sz="2200" dirty="0" smtClean="0">
                <a:solidFill>
                  <a:schemeClr val="bg1"/>
                </a:solidFill>
              </a:rPr>
              <a:t>?</a:t>
            </a:r>
          </a:p>
          <a:p>
            <a:endParaRPr lang="en-GB" sz="800" dirty="0">
              <a:solidFill>
                <a:schemeClr val="bg1"/>
              </a:solidFill>
            </a:endParaRPr>
          </a:p>
          <a:p>
            <a:r>
              <a:rPr lang="en-GB" sz="2200" b="1" dirty="0" smtClean="0">
                <a:solidFill>
                  <a:srgbClr val="F9D347"/>
                </a:solidFill>
              </a:rPr>
              <a:t>STORY</a:t>
            </a:r>
            <a:r>
              <a:rPr lang="en-GB" sz="2200" dirty="0" smtClean="0">
                <a:solidFill>
                  <a:schemeClr val="bg1"/>
                </a:solidFill>
              </a:rPr>
              <a:t> </a:t>
            </a:r>
            <a:r>
              <a:rPr lang="en-GB" sz="2200" dirty="0">
                <a:solidFill>
                  <a:schemeClr val="bg1"/>
                </a:solidFill>
              </a:rPr>
              <a:t>– what is happening in the story? What job is Paddington doing</a:t>
            </a:r>
            <a:r>
              <a:rPr lang="en-GB" sz="2200" dirty="0" smtClean="0">
                <a:solidFill>
                  <a:schemeClr val="bg1"/>
                </a:solidFill>
              </a:rPr>
              <a:t>?</a:t>
            </a:r>
          </a:p>
          <a:p>
            <a:endParaRPr lang="en-GB" sz="800" b="1" dirty="0">
              <a:solidFill>
                <a:schemeClr val="bg1"/>
              </a:solidFill>
            </a:endParaRPr>
          </a:p>
          <a:p>
            <a:r>
              <a:rPr lang="en-GB" sz="2200" b="1" dirty="0" smtClean="0">
                <a:solidFill>
                  <a:srgbClr val="F9D347"/>
                </a:solidFill>
              </a:rPr>
              <a:t>CHARACTERS</a:t>
            </a:r>
            <a:r>
              <a:rPr lang="en-GB" sz="2200" b="1" dirty="0" smtClean="0">
                <a:solidFill>
                  <a:schemeClr val="bg1"/>
                </a:solidFill>
              </a:rPr>
              <a:t> </a:t>
            </a:r>
            <a:r>
              <a:rPr lang="en-GB" sz="2200" dirty="0">
                <a:solidFill>
                  <a:schemeClr val="bg1"/>
                </a:solidFill>
              </a:rPr>
              <a:t>– who else is in the story</a:t>
            </a:r>
            <a:r>
              <a:rPr lang="en-GB" sz="2200" dirty="0" smtClean="0">
                <a:solidFill>
                  <a:schemeClr val="bg1"/>
                </a:solidFill>
              </a:rPr>
              <a:t>?</a:t>
            </a:r>
          </a:p>
          <a:p>
            <a:endParaRPr lang="en-GB" sz="800" b="1" dirty="0">
              <a:solidFill>
                <a:schemeClr val="bg1"/>
              </a:solidFill>
            </a:endParaRPr>
          </a:p>
          <a:p>
            <a:r>
              <a:rPr lang="en-GB" sz="2200" b="1" dirty="0" smtClean="0">
                <a:solidFill>
                  <a:srgbClr val="F9D347"/>
                </a:solidFill>
              </a:rPr>
              <a:t>COSTUME</a:t>
            </a:r>
            <a:r>
              <a:rPr lang="en-GB" sz="2200" dirty="0" smtClean="0">
                <a:solidFill>
                  <a:schemeClr val="bg1"/>
                </a:solidFill>
              </a:rPr>
              <a:t> </a:t>
            </a:r>
            <a:r>
              <a:rPr lang="en-GB" sz="2200" dirty="0">
                <a:solidFill>
                  <a:schemeClr val="bg1"/>
                </a:solidFill>
              </a:rPr>
              <a:t>– what uniform is Paddington wearing to do his job</a:t>
            </a:r>
            <a:r>
              <a:rPr lang="en-GB" sz="2200" dirty="0" smtClean="0">
                <a:solidFill>
                  <a:schemeClr val="bg1"/>
                </a:solidFill>
              </a:rPr>
              <a:t>?</a:t>
            </a:r>
          </a:p>
          <a:p>
            <a:endParaRPr lang="en-GB" sz="800" dirty="0">
              <a:solidFill>
                <a:schemeClr val="bg1"/>
              </a:solidFill>
            </a:endParaRPr>
          </a:p>
          <a:p>
            <a:r>
              <a:rPr lang="en-GB" sz="2200" b="1" dirty="0" smtClean="0">
                <a:solidFill>
                  <a:srgbClr val="F9D347"/>
                </a:solidFill>
              </a:rPr>
              <a:t>SPEECH</a:t>
            </a:r>
            <a:r>
              <a:rPr lang="en-GB" sz="2200" dirty="0" smtClean="0">
                <a:solidFill>
                  <a:schemeClr val="bg1"/>
                </a:solidFill>
              </a:rPr>
              <a:t> </a:t>
            </a:r>
            <a:r>
              <a:rPr lang="en-GB" sz="2200" dirty="0">
                <a:solidFill>
                  <a:schemeClr val="bg1"/>
                </a:solidFill>
              </a:rPr>
              <a:t>– are the characters saying anything? What are they thinking?</a:t>
            </a:r>
          </a:p>
          <a:p>
            <a:endParaRPr lang="en-GB" sz="800" dirty="0">
              <a:solidFill>
                <a:schemeClr val="bg1"/>
              </a:solidFill>
            </a:endParaRPr>
          </a:p>
          <a:p>
            <a:r>
              <a:rPr lang="en-GB" sz="2200" dirty="0">
                <a:solidFill>
                  <a:schemeClr val="bg1"/>
                </a:solidFill>
              </a:rPr>
              <a:t>Which piece of the page will pop-up</a:t>
            </a:r>
            <a:r>
              <a:rPr lang="en-GB" sz="2200" dirty="0" smtClean="0">
                <a:solidFill>
                  <a:schemeClr val="bg1"/>
                </a:solidFill>
              </a:rPr>
              <a:t>?</a:t>
            </a:r>
            <a:endParaRPr lang="en-GB" sz="2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4174">
            <a:off x="5286967" y="1782346"/>
            <a:ext cx="3507098" cy="4959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5173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3516" y="1058873"/>
            <a:ext cx="4437321" cy="461665"/>
          </a:xfrm>
          <a:prstGeom prst="rect">
            <a:avLst/>
          </a:prstGeom>
          <a:noFill/>
        </p:spPr>
        <p:txBody>
          <a:bodyPr wrap="square" rtlCol="0">
            <a:spAutoFit/>
          </a:bodyPr>
          <a:lstStyle/>
          <a:p>
            <a:r>
              <a:rPr lang="en-GB" sz="2400" b="1" dirty="0" smtClean="0">
                <a:solidFill>
                  <a:schemeClr val="bg1"/>
                </a:solidFill>
              </a:rPr>
              <a:t>Pop-up production: </a:t>
            </a:r>
            <a:r>
              <a:rPr lang="en-GB" sz="2400" b="1" dirty="0" smtClean="0">
                <a:solidFill>
                  <a:srgbClr val="F9D347"/>
                </a:solidFill>
              </a:rPr>
              <a:t>OPTION 1</a:t>
            </a:r>
            <a:endParaRPr lang="en-GB" sz="2200" dirty="0">
              <a:solidFill>
                <a:srgbClr val="F9D347"/>
              </a:solidFill>
            </a:endParaRPr>
          </a:p>
        </p:txBody>
      </p:sp>
      <p:grpSp>
        <p:nvGrpSpPr>
          <p:cNvPr id="27" name="Group 26"/>
          <p:cNvGrpSpPr/>
          <p:nvPr/>
        </p:nvGrpSpPr>
        <p:grpSpPr>
          <a:xfrm>
            <a:off x="304799" y="1520538"/>
            <a:ext cx="2597882" cy="4550048"/>
            <a:chOff x="304799" y="1520538"/>
            <a:chExt cx="2597882" cy="4550048"/>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23" y="1520538"/>
              <a:ext cx="2555658" cy="3729691"/>
            </a:xfrm>
            <a:prstGeom prst="rect">
              <a:avLst/>
            </a:prstGeom>
          </p:spPr>
        </p:pic>
        <p:sp>
          <p:nvSpPr>
            <p:cNvPr id="3" name="Oval 2"/>
            <p:cNvSpPr/>
            <p:nvPr/>
          </p:nvSpPr>
          <p:spPr>
            <a:xfrm>
              <a:off x="1226283"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219194" y="1651589"/>
              <a:ext cx="531628" cy="461665"/>
            </a:xfrm>
            <a:prstGeom prst="rect">
              <a:avLst/>
            </a:prstGeom>
            <a:noFill/>
          </p:spPr>
          <p:txBody>
            <a:bodyPr wrap="square" rtlCol="0" anchor="ctr">
              <a:spAutoFit/>
            </a:bodyPr>
            <a:lstStyle/>
            <a:p>
              <a:pPr algn="ctr"/>
              <a:r>
                <a:rPr lang="en-US" sz="2400" b="1" dirty="0" smtClean="0">
                  <a:solidFill>
                    <a:schemeClr val="bg1"/>
                  </a:solidFill>
                </a:rPr>
                <a:t>1</a:t>
              </a:r>
              <a:endParaRPr lang="en-US" sz="2400" b="1" dirty="0">
                <a:solidFill>
                  <a:schemeClr val="bg1"/>
                </a:solidFill>
              </a:endParaRPr>
            </a:p>
          </p:txBody>
        </p:sp>
        <p:sp>
          <p:nvSpPr>
            <p:cNvPr id="5" name="TextBox 4"/>
            <p:cNvSpPr txBox="1"/>
            <p:nvPr/>
          </p:nvSpPr>
          <p:spPr>
            <a:xfrm>
              <a:off x="304799" y="4567610"/>
              <a:ext cx="2339162" cy="1502976"/>
            </a:xfrm>
            <a:prstGeom prst="rect">
              <a:avLst/>
            </a:prstGeom>
            <a:noFill/>
          </p:spPr>
          <p:txBody>
            <a:bodyPr wrap="square" rtlCol="0">
              <a:spAutoFit/>
            </a:bodyPr>
            <a:lstStyle/>
            <a:p>
              <a:pPr algn="ctr">
                <a:lnSpc>
                  <a:spcPts val="2240"/>
                </a:lnSpc>
              </a:pPr>
              <a:r>
                <a:rPr lang="en-GB" sz="2000" dirty="0">
                  <a:solidFill>
                    <a:schemeClr val="bg1"/>
                  </a:solidFill>
                </a:rPr>
                <a:t>Fold an A4 piece of paper in half and cut along your fold to create two pieces of A5 paper.</a:t>
              </a:r>
            </a:p>
          </p:txBody>
        </p:sp>
        <p:pic>
          <p:nvPicPr>
            <p:cNvPr id="20" name="Picture 19"/>
            <p:cNvPicPr>
              <a:picLocks noChangeAspect="1"/>
            </p:cNvPicPr>
            <p:nvPr/>
          </p:nvPicPr>
          <p:blipFill>
            <a:blip r:embed="rId5"/>
            <a:stretch>
              <a:fillRect/>
            </a:stretch>
          </p:blipFill>
          <p:spPr>
            <a:xfrm>
              <a:off x="526148" y="2440417"/>
              <a:ext cx="1864530" cy="1804577"/>
            </a:xfrm>
            <a:prstGeom prst="rect">
              <a:avLst/>
            </a:prstGeom>
          </p:spPr>
        </p:pic>
      </p:grpSp>
      <p:grpSp>
        <p:nvGrpSpPr>
          <p:cNvPr id="30" name="Group 29"/>
          <p:cNvGrpSpPr/>
          <p:nvPr/>
        </p:nvGrpSpPr>
        <p:grpSpPr>
          <a:xfrm>
            <a:off x="3019641" y="1570345"/>
            <a:ext cx="2799907" cy="4782369"/>
            <a:chOff x="3019641" y="1570345"/>
            <a:chExt cx="2799907" cy="4782369"/>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13838" flipV="1">
              <a:off x="3123211" y="1570345"/>
              <a:ext cx="2555658" cy="3512263"/>
            </a:xfrm>
            <a:prstGeom prst="rect">
              <a:avLst/>
            </a:prstGeom>
          </p:spPr>
        </p:pic>
        <p:grpSp>
          <p:nvGrpSpPr>
            <p:cNvPr id="28" name="Group 27"/>
            <p:cNvGrpSpPr/>
            <p:nvPr/>
          </p:nvGrpSpPr>
          <p:grpSpPr>
            <a:xfrm>
              <a:off x="3019641" y="1623238"/>
              <a:ext cx="2799907" cy="4729476"/>
              <a:chOff x="3019641" y="1623238"/>
              <a:chExt cx="2799907" cy="4729476"/>
            </a:xfrm>
          </p:grpSpPr>
          <p:sp>
            <p:nvSpPr>
              <p:cNvPr id="6" name="Oval 5"/>
              <p:cNvSpPr/>
              <p:nvPr/>
            </p:nvSpPr>
            <p:spPr>
              <a:xfrm>
                <a:off x="4182134"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175045" y="1651589"/>
                <a:ext cx="531628" cy="461665"/>
              </a:xfrm>
              <a:prstGeom prst="rect">
                <a:avLst/>
              </a:prstGeom>
              <a:noFill/>
            </p:spPr>
            <p:txBody>
              <a:bodyPr wrap="square" rtlCol="0" anchor="ctr">
                <a:spAutoFit/>
              </a:bodyPr>
              <a:lstStyle/>
              <a:p>
                <a:pPr algn="ctr"/>
                <a:r>
                  <a:rPr lang="en-US" sz="2400" b="1" dirty="0" smtClean="0">
                    <a:solidFill>
                      <a:schemeClr val="bg1"/>
                    </a:solidFill>
                  </a:rPr>
                  <a:t>2</a:t>
                </a:r>
                <a:endParaRPr lang="en-US" sz="2400" b="1" dirty="0">
                  <a:solidFill>
                    <a:schemeClr val="bg1"/>
                  </a:solidFill>
                </a:endParaRPr>
              </a:p>
            </p:txBody>
          </p:sp>
          <p:sp>
            <p:nvSpPr>
              <p:cNvPr id="8" name="TextBox 7"/>
              <p:cNvSpPr txBox="1"/>
              <p:nvPr/>
            </p:nvSpPr>
            <p:spPr>
              <a:xfrm>
                <a:off x="3019641" y="4567610"/>
                <a:ext cx="2799907" cy="1785104"/>
              </a:xfrm>
              <a:prstGeom prst="rect">
                <a:avLst/>
              </a:prstGeom>
              <a:noFill/>
            </p:spPr>
            <p:txBody>
              <a:bodyPr wrap="square" rtlCol="0">
                <a:spAutoFit/>
              </a:bodyPr>
              <a:lstStyle/>
              <a:p>
                <a:pPr algn="ctr">
                  <a:lnSpc>
                    <a:spcPts val="2240"/>
                  </a:lnSpc>
                </a:pPr>
                <a:r>
                  <a:rPr lang="en-GB" sz="2000" dirty="0">
                    <a:solidFill>
                      <a:schemeClr val="bg1"/>
                    </a:solidFill>
                  </a:rPr>
                  <a:t>Draw a line 3cm along the long edge of one of the pieces of paper. Cut along the long edge to create a long, thin strip of paper.</a:t>
                </a:r>
              </a:p>
            </p:txBody>
          </p:sp>
          <p:pic>
            <p:nvPicPr>
              <p:cNvPr id="22" name="Picture 21"/>
              <p:cNvPicPr>
                <a:picLocks noChangeAspect="1"/>
              </p:cNvPicPr>
              <p:nvPr/>
            </p:nvPicPr>
            <p:blipFill>
              <a:blip r:embed="rId6"/>
              <a:stretch>
                <a:fillRect/>
              </a:stretch>
            </p:blipFill>
            <p:spPr>
              <a:xfrm>
                <a:off x="3418181" y="2922888"/>
                <a:ext cx="1813193" cy="892021"/>
              </a:xfrm>
              <a:prstGeom prst="rect">
                <a:avLst/>
              </a:prstGeom>
            </p:spPr>
          </p:pic>
        </p:grpSp>
      </p:grpSp>
      <p:grpSp>
        <p:nvGrpSpPr>
          <p:cNvPr id="29" name="Group 28"/>
          <p:cNvGrpSpPr/>
          <p:nvPr/>
        </p:nvGrpSpPr>
        <p:grpSpPr>
          <a:xfrm>
            <a:off x="6078885" y="1612766"/>
            <a:ext cx="2590188" cy="4457820"/>
            <a:chOff x="6078885" y="1612766"/>
            <a:chExt cx="2590188" cy="4457820"/>
          </a:xfrm>
        </p:grpSpPr>
        <p:sp>
          <p:nvSpPr>
            <p:cNvPr id="9" name="Oval 8"/>
            <p:cNvSpPr/>
            <p:nvPr/>
          </p:nvSpPr>
          <p:spPr>
            <a:xfrm>
              <a:off x="7201776"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194687" y="1651589"/>
              <a:ext cx="531628" cy="461665"/>
            </a:xfrm>
            <a:prstGeom prst="rect">
              <a:avLst/>
            </a:prstGeom>
            <a:noFill/>
          </p:spPr>
          <p:txBody>
            <a:bodyPr wrap="square" rtlCol="0" anchor="ctr">
              <a:spAutoFit/>
            </a:bodyPr>
            <a:lstStyle/>
            <a:p>
              <a:pPr algn="ctr"/>
              <a:r>
                <a:rPr lang="en-US" sz="2400" b="1" dirty="0">
                  <a:solidFill>
                    <a:schemeClr val="bg1"/>
                  </a:solidFill>
                </a:rPr>
                <a:t>3</a:t>
              </a:r>
            </a:p>
          </p:txBody>
        </p:sp>
        <p:sp>
          <p:nvSpPr>
            <p:cNvPr id="11" name="TextBox 10"/>
            <p:cNvSpPr txBox="1"/>
            <p:nvPr/>
          </p:nvSpPr>
          <p:spPr>
            <a:xfrm>
              <a:off x="6159798" y="4567610"/>
              <a:ext cx="2509275" cy="1502976"/>
            </a:xfrm>
            <a:prstGeom prst="rect">
              <a:avLst/>
            </a:prstGeom>
            <a:noFill/>
          </p:spPr>
          <p:txBody>
            <a:bodyPr wrap="square" rtlCol="0">
              <a:spAutoFit/>
            </a:bodyPr>
            <a:lstStyle/>
            <a:p>
              <a:pPr algn="ctr">
                <a:lnSpc>
                  <a:spcPts val="2240"/>
                </a:lnSpc>
              </a:pPr>
              <a:r>
                <a:rPr lang="en-GB" sz="2000" dirty="0">
                  <a:solidFill>
                    <a:schemeClr val="bg1"/>
                  </a:solidFill>
                </a:rPr>
                <a:t>Make the object or character that will pop-up and stick it on to the end of the long paper strip.</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6078885" y="1612766"/>
              <a:ext cx="2555658" cy="3512263"/>
            </a:xfrm>
            <a:prstGeom prst="rect">
              <a:avLst/>
            </a:prstGeom>
          </p:spPr>
        </p:pic>
        <p:pic>
          <p:nvPicPr>
            <p:cNvPr id="26" name="Picture 25"/>
            <p:cNvPicPr>
              <a:picLocks noChangeAspect="1"/>
            </p:cNvPicPr>
            <p:nvPr/>
          </p:nvPicPr>
          <p:blipFill>
            <a:blip r:embed="rId7"/>
            <a:stretch>
              <a:fillRect/>
            </a:stretch>
          </p:blipFill>
          <p:spPr>
            <a:xfrm>
              <a:off x="6668384" y="2783608"/>
              <a:ext cx="1586580" cy="852699"/>
            </a:xfrm>
            <a:prstGeom prst="rect">
              <a:avLst/>
            </a:prstGeom>
          </p:spPr>
        </p:pic>
      </p:grpSp>
    </p:spTree>
    <p:extLst>
      <p:ext uri="{BB962C8B-B14F-4D97-AF65-F5344CB8AC3E}">
        <p14:creationId xmlns:p14="http://schemas.microsoft.com/office/powerpoint/2010/main" val="578400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3516" y="1058873"/>
            <a:ext cx="4437321" cy="461665"/>
          </a:xfrm>
          <a:prstGeom prst="rect">
            <a:avLst/>
          </a:prstGeom>
          <a:noFill/>
        </p:spPr>
        <p:txBody>
          <a:bodyPr wrap="square" rtlCol="0">
            <a:spAutoFit/>
          </a:bodyPr>
          <a:lstStyle/>
          <a:p>
            <a:r>
              <a:rPr lang="en-GB" sz="2400" b="1" dirty="0" smtClean="0">
                <a:solidFill>
                  <a:schemeClr val="bg1"/>
                </a:solidFill>
              </a:rPr>
              <a:t>Pop-up production: </a:t>
            </a:r>
            <a:r>
              <a:rPr lang="en-GB" sz="2400" b="1" dirty="0" smtClean="0">
                <a:solidFill>
                  <a:srgbClr val="F9D347"/>
                </a:solidFill>
              </a:rPr>
              <a:t>OPTION 1</a:t>
            </a:r>
            <a:endParaRPr lang="en-GB" sz="2200" dirty="0">
              <a:solidFill>
                <a:srgbClr val="F9D347"/>
              </a:solidFill>
            </a:endParaRPr>
          </a:p>
        </p:txBody>
      </p:sp>
      <p:grpSp>
        <p:nvGrpSpPr>
          <p:cNvPr id="14" name="Group 13"/>
          <p:cNvGrpSpPr/>
          <p:nvPr/>
        </p:nvGrpSpPr>
        <p:grpSpPr>
          <a:xfrm>
            <a:off x="304798" y="1532233"/>
            <a:ext cx="4364091" cy="4617081"/>
            <a:chOff x="304798" y="1532233"/>
            <a:chExt cx="4364091" cy="4617081"/>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8255">
              <a:off x="1227413" y="1532233"/>
              <a:ext cx="2555658" cy="3812354"/>
            </a:xfrm>
            <a:prstGeom prst="rect">
              <a:avLst/>
            </a:prstGeom>
          </p:spPr>
        </p:pic>
        <p:sp>
          <p:nvSpPr>
            <p:cNvPr id="3" name="Oval 2"/>
            <p:cNvSpPr/>
            <p:nvPr/>
          </p:nvSpPr>
          <p:spPr>
            <a:xfrm>
              <a:off x="2184818"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77729" y="1651589"/>
              <a:ext cx="531628" cy="461665"/>
            </a:xfrm>
            <a:prstGeom prst="rect">
              <a:avLst/>
            </a:prstGeom>
            <a:noFill/>
          </p:spPr>
          <p:txBody>
            <a:bodyPr wrap="square" rtlCol="0" anchor="ctr">
              <a:spAutoFit/>
            </a:bodyPr>
            <a:lstStyle/>
            <a:p>
              <a:pPr algn="ctr"/>
              <a:r>
                <a:rPr lang="en-US" sz="2400" b="1" dirty="0">
                  <a:solidFill>
                    <a:schemeClr val="bg1"/>
                  </a:solidFill>
                </a:rPr>
                <a:t>4</a:t>
              </a:r>
            </a:p>
          </p:txBody>
        </p:sp>
        <p:sp>
          <p:nvSpPr>
            <p:cNvPr id="5" name="TextBox 4"/>
            <p:cNvSpPr txBox="1"/>
            <p:nvPr/>
          </p:nvSpPr>
          <p:spPr>
            <a:xfrm>
              <a:off x="304798" y="4646338"/>
              <a:ext cx="4364091" cy="1502976"/>
            </a:xfrm>
            <a:prstGeom prst="rect">
              <a:avLst/>
            </a:prstGeom>
            <a:noFill/>
          </p:spPr>
          <p:txBody>
            <a:bodyPr wrap="square" rtlCol="0">
              <a:spAutoFit/>
            </a:bodyPr>
            <a:lstStyle/>
            <a:p>
              <a:pPr algn="ctr">
                <a:lnSpc>
                  <a:spcPts val="2240"/>
                </a:lnSpc>
              </a:pPr>
              <a:r>
                <a:rPr lang="en-GB" sz="2000" dirty="0">
                  <a:solidFill>
                    <a:schemeClr val="bg1"/>
                  </a:solidFill>
                </a:rPr>
                <a:t>Cut out a shape for Paddington to hide behind. Something like a door would work well. Stick the top and bottom of it to the other A5 piece of paper (this will be your book page).</a:t>
              </a:r>
            </a:p>
          </p:txBody>
        </p:sp>
        <p:pic>
          <p:nvPicPr>
            <p:cNvPr id="12" name="Picture 11"/>
            <p:cNvPicPr>
              <a:picLocks noChangeAspect="1"/>
            </p:cNvPicPr>
            <p:nvPr/>
          </p:nvPicPr>
          <p:blipFill>
            <a:blip r:embed="rId5"/>
            <a:stretch>
              <a:fillRect/>
            </a:stretch>
          </p:blipFill>
          <p:spPr>
            <a:xfrm>
              <a:off x="1835454" y="2468613"/>
              <a:ext cx="1298698" cy="1822366"/>
            </a:xfrm>
            <a:prstGeom prst="rect">
              <a:avLst/>
            </a:prstGeom>
          </p:spPr>
        </p:pic>
      </p:grpSp>
      <p:grpSp>
        <p:nvGrpSpPr>
          <p:cNvPr id="15" name="Group 14"/>
          <p:cNvGrpSpPr/>
          <p:nvPr/>
        </p:nvGrpSpPr>
        <p:grpSpPr>
          <a:xfrm>
            <a:off x="5142589" y="1447532"/>
            <a:ext cx="3241072" cy="4137525"/>
            <a:chOff x="5142589" y="1447532"/>
            <a:chExt cx="3241072" cy="4137525"/>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13838" flipV="1">
              <a:off x="5426808" y="1447532"/>
              <a:ext cx="2742543" cy="3769101"/>
            </a:xfrm>
            <a:prstGeom prst="rect">
              <a:avLst/>
            </a:prstGeom>
          </p:spPr>
        </p:pic>
        <p:sp>
          <p:nvSpPr>
            <p:cNvPr id="6" name="Oval 5"/>
            <p:cNvSpPr/>
            <p:nvPr/>
          </p:nvSpPr>
          <p:spPr>
            <a:xfrm>
              <a:off x="6570379"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563290" y="1651589"/>
              <a:ext cx="531628" cy="461665"/>
            </a:xfrm>
            <a:prstGeom prst="rect">
              <a:avLst/>
            </a:prstGeom>
            <a:noFill/>
          </p:spPr>
          <p:txBody>
            <a:bodyPr wrap="square" rtlCol="0" anchor="ctr">
              <a:spAutoFit/>
            </a:bodyPr>
            <a:lstStyle/>
            <a:p>
              <a:pPr algn="ctr"/>
              <a:r>
                <a:rPr lang="en-US" sz="2400" b="1" dirty="0">
                  <a:solidFill>
                    <a:schemeClr val="bg1"/>
                  </a:solidFill>
                </a:rPr>
                <a:t>5</a:t>
              </a:r>
            </a:p>
          </p:txBody>
        </p:sp>
        <p:sp>
          <p:nvSpPr>
            <p:cNvPr id="8" name="TextBox 7"/>
            <p:cNvSpPr txBox="1"/>
            <p:nvPr/>
          </p:nvSpPr>
          <p:spPr>
            <a:xfrm>
              <a:off x="5142589" y="4646338"/>
              <a:ext cx="3241072" cy="938719"/>
            </a:xfrm>
            <a:prstGeom prst="rect">
              <a:avLst/>
            </a:prstGeom>
            <a:noFill/>
          </p:spPr>
          <p:txBody>
            <a:bodyPr wrap="square" rtlCol="0">
              <a:spAutoFit/>
            </a:bodyPr>
            <a:lstStyle/>
            <a:p>
              <a:pPr algn="ctr">
                <a:lnSpc>
                  <a:spcPts val="2240"/>
                </a:lnSpc>
              </a:pPr>
              <a:r>
                <a:rPr lang="en-GB" sz="2000" dirty="0">
                  <a:solidFill>
                    <a:schemeClr val="bg1"/>
                  </a:solidFill>
                </a:rPr>
                <a:t>Put the character or object into the pocket and label the tab with </a:t>
              </a:r>
              <a:r>
                <a:rPr lang="en-GB" sz="2000" b="1" dirty="0">
                  <a:solidFill>
                    <a:schemeClr val="bg1"/>
                  </a:solidFill>
                </a:rPr>
                <a:t>Push</a:t>
              </a:r>
              <a:r>
                <a:rPr lang="en-GB" sz="2000" dirty="0">
                  <a:solidFill>
                    <a:schemeClr val="bg1"/>
                  </a:solidFill>
                </a:rPr>
                <a:t> or </a:t>
              </a:r>
              <a:r>
                <a:rPr lang="en-GB" sz="2000" b="1" dirty="0">
                  <a:solidFill>
                    <a:schemeClr val="bg1"/>
                  </a:solidFill>
                </a:rPr>
                <a:t>Pull</a:t>
              </a:r>
              <a:r>
                <a:rPr lang="en-GB" sz="2000" dirty="0">
                  <a:solidFill>
                    <a:schemeClr val="bg1"/>
                  </a:solidFill>
                </a:rPr>
                <a:t>.</a:t>
              </a:r>
            </a:p>
          </p:txBody>
        </p:sp>
        <p:pic>
          <p:nvPicPr>
            <p:cNvPr id="13" name="Picture 12"/>
            <p:cNvPicPr>
              <a:picLocks noChangeAspect="1"/>
            </p:cNvPicPr>
            <p:nvPr/>
          </p:nvPicPr>
          <p:blipFill>
            <a:blip r:embed="rId6"/>
            <a:stretch>
              <a:fillRect/>
            </a:stretch>
          </p:blipFill>
          <p:spPr>
            <a:xfrm>
              <a:off x="6041536" y="2475118"/>
              <a:ext cx="1575136" cy="1811059"/>
            </a:xfrm>
            <a:prstGeom prst="rect">
              <a:avLst/>
            </a:prstGeom>
          </p:spPr>
        </p:pic>
      </p:grpSp>
    </p:spTree>
    <p:extLst>
      <p:ext uri="{BB962C8B-B14F-4D97-AF65-F5344CB8AC3E}">
        <p14:creationId xmlns:p14="http://schemas.microsoft.com/office/powerpoint/2010/main" val="1870662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82631" y="955922"/>
            <a:ext cx="4437321" cy="461665"/>
          </a:xfrm>
          <a:prstGeom prst="rect">
            <a:avLst/>
          </a:prstGeom>
          <a:noFill/>
        </p:spPr>
        <p:txBody>
          <a:bodyPr wrap="square" rtlCol="0">
            <a:spAutoFit/>
          </a:bodyPr>
          <a:lstStyle/>
          <a:p>
            <a:r>
              <a:rPr lang="en-GB" sz="2400" b="1" dirty="0" smtClean="0">
                <a:solidFill>
                  <a:schemeClr val="tx1">
                    <a:lumMod val="75000"/>
                    <a:lumOff val="25000"/>
                  </a:schemeClr>
                </a:solidFill>
              </a:rPr>
              <a:t>Pop-up production: </a:t>
            </a:r>
            <a:r>
              <a:rPr lang="en-GB" sz="2400" b="1" dirty="0" smtClean="0">
                <a:solidFill>
                  <a:srgbClr val="0070C0"/>
                </a:solidFill>
              </a:rPr>
              <a:t>OPTION 2</a:t>
            </a:r>
            <a:endParaRPr lang="en-GB" sz="2200" dirty="0">
              <a:solidFill>
                <a:srgbClr val="0070C0"/>
              </a:solidFill>
            </a:endParaRPr>
          </a:p>
        </p:txBody>
      </p:sp>
      <p:grpSp>
        <p:nvGrpSpPr>
          <p:cNvPr id="28" name="Group 27"/>
          <p:cNvGrpSpPr/>
          <p:nvPr/>
        </p:nvGrpSpPr>
        <p:grpSpPr>
          <a:xfrm>
            <a:off x="304799" y="1520538"/>
            <a:ext cx="2597882" cy="3841977"/>
            <a:chOff x="304799" y="1520538"/>
            <a:chExt cx="2597882" cy="384197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23" y="1520538"/>
              <a:ext cx="2555658" cy="3729691"/>
            </a:xfrm>
            <a:prstGeom prst="rect">
              <a:avLst/>
            </a:prstGeom>
          </p:spPr>
        </p:pic>
        <p:sp>
          <p:nvSpPr>
            <p:cNvPr id="5" name="Oval 4"/>
            <p:cNvSpPr/>
            <p:nvPr/>
          </p:nvSpPr>
          <p:spPr>
            <a:xfrm>
              <a:off x="1226283"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219194" y="1651589"/>
              <a:ext cx="531628" cy="461665"/>
            </a:xfrm>
            <a:prstGeom prst="rect">
              <a:avLst/>
            </a:prstGeom>
            <a:noFill/>
          </p:spPr>
          <p:txBody>
            <a:bodyPr wrap="square" rtlCol="0" anchor="ctr">
              <a:spAutoFit/>
            </a:bodyPr>
            <a:lstStyle/>
            <a:p>
              <a:pPr algn="ctr"/>
              <a:r>
                <a:rPr lang="en-US" sz="2400" b="1" dirty="0" smtClean="0">
                  <a:solidFill>
                    <a:schemeClr val="bg1"/>
                  </a:solidFill>
                </a:rPr>
                <a:t>1</a:t>
              </a:r>
              <a:endParaRPr lang="en-US" sz="2400" b="1" dirty="0">
                <a:solidFill>
                  <a:schemeClr val="bg1"/>
                </a:solidFill>
              </a:endParaRPr>
            </a:p>
          </p:txBody>
        </p:sp>
        <p:sp>
          <p:nvSpPr>
            <p:cNvPr id="7" name="TextBox 6"/>
            <p:cNvSpPr txBox="1"/>
            <p:nvPr/>
          </p:nvSpPr>
          <p:spPr>
            <a:xfrm>
              <a:off x="304799" y="4705925"/>
              <a:ext cx="2339162" cy="656590"/>
            </a:xfrm>
            <a:prstGeom prst="rect">
              <a:avLst/>
            </a:prstGeom>
            <a:noFill/>
          </p:spPr>
          <p:txBody>
            <a:bodyPr wrap="square" rtlCol="0">
              <a:spAutoFit/>
            </a:bodyPr>
            <a:lstStyle/>
            <a:p>
              <a:pPr algn="ctr">
                <a:lnSpc>
                  <a:spcPts val="2240"/>
                </a:lnSpc>
              </a:pPr>
              <a:r>
                <a:rPr lang="en-GB" sz="2000" dirty="0" smtClean="0">
                  <a:solidFill>
                    <a:schemeClr val="tx1">
                      <a:lumMod val="75000"/>
                      <a:lumOff val="25000"/>
                    </a:schemeClr>
                  </a:solidFill>
                </a:rPr>
                <a:t>Fold </a:t>
              </a:r>
              <a:r>
                <a:rPr lang="en-GB" sz="2000" dirty="0">
                  <a:solidFill>
                    <a:schemeClr val="tx1">
                      <a:lumMod val="75000"/>
                      <a:lumOff val="25000"/>
                    </a:schemeClr>
                  </a:solidFill>
                </a:rPr>
                <a:t>your piece of paper in half</a:t>
              </a:r>
              <a:r>
                <a:rPr lang="en-GB" sz="2000" dirty="0" smtClean="0">
                  <a:solidFill>
                    <a:schemeClr val="tx1">
                      <a:lumMod val="75000"/>
                      <a:lumOff val="25000"/>
                    </a:schemeClr>
                  </a:solidFill>
                </a:rPr>
                <a:t>.</a:t>
              </a:r>
              <a:endParaRPr lang="en-GB" sz="2000" dirty="0">
                <a:solidFill>
                  <a:schemeClr val="tx1">
                    <a:lumMod val="75000"/>
                    <a:lumOff val="25000"/>
                  </a:schemeClr>
                </a:solidFill>
              </a:endParaRPr>
            </a:p>
          </p:txBody>
        </p:sp>
        <p:pic>
          <p:nvPicPr>
            <p:cNvPr id="17" name="Picture 16"/>
            <p:cNvPicPr>
              <a:picLocks noChangeAspect="1"/>
            </p:cNvPicPr>
            <p:nvPr/>
          </p:nvPicPr>
          <p:blipFill>
            <a:blip r:embed="rId5"/>
            <a:stretch>
              <a:fillRect/>
            </a:stretch>
          </p:blipFill>
          <p:spPr>
            <a:xfrm>
              <a:off x="985302" y="2482336"/>
              <a:ext cx="1164446" cy="1878639"/>
            </a:xfrm>
            <a:prstGeom prst="rect">
              <a:avLst/>
            </a:prstGeom>
          </p:spPr>
        </p:pic>
      </p:grpSp>
      <p:grpSp>
        <p:nvGrpSpPr>
          <p:cNvPr id="29" name="Group 28"/>
          <p:cNvGrpSpPr/>
          <p:nvPr/>
        </p:nvGrpSpPr>
        <p:grpSpPr>
          <a:xfrm>
            <a:off x="3075435" y="1420321"/>
            <a:ext cx="3068552" cy="5070708"/>
            <a:chOff x="3075435" y="1420321"/>
            <a:chExt cx="3068552" cy="5070708"/>
          </a:xfrm>
        </p:grpSpPr>
        <p:sp>
          <p:nvSpPr>
            <p:cNvPr id="9" name="TextBox 8"/>
            <p:cNvSpPr txBox="1"/>
            <p:nvPr/>
          </p:nvSpPr>
          <p:spPr>
            <a:xfrm>
              <a:off x="3075435" y="4705925"/>
              <a:ext cx="3068552" cy="1785104"/>
            </a:xfrm>
            <a:prstGeom prst="rect">
              <a:avLst/>
            </a:prstGeom>
            <a:noFill/>
          </p:spPr>
          <p:txBody>
            <a:bodyPr wrap="square" rtlCol="0">
              <a:spAutoFit/>
            </a:bodyPr>
            <a:lstStyle/>
            <a:p>
              <a:pPr algn="ctr">
                <a:lnSpc>
                  <a:spcPts val="2240"/>
                </a:lnSpc>
              </a:pPr>
              <a:r>
                <a:rPr lang="en-GB" sz="2000" dirty="0">
                  <a:solidFill>
                    <a:schemeClr val="tx1">
                      <a:lumMod val="75000"/>
                      <a:lumOff val="25000"/>
                    </a:schemeClr>
                  </a:solidFill>
                </a:rPr>
                <a:t>Draw six lines along the folded edge, so that there are three pairs of two </a:t>
              </a:r>
              <a:r>
                <a:rPr lang="en-GB" sz="2000" dirty="0" smtClean="0">
                  <a:solidFill>
                    <a:schemeClr val="tx1">
                      <a:lumMod val="75000"/>
                      <a:lumOff val="25000"/>
                    </a:schemeClr>
                  </a:solidFill>
                </a:rPr>
                <a:t>lines. The </a:t>
              </a:r>
              <a:r>
                <a:rPr lang="en-GB" sz="2000" dirty="0">
                  <a:solidFill>
                    <a:schemeClr val="tx1">
                      <a:lumMod val="75000"/>
                      <a:lumOff val="25000"/>
                    </a:schemeClr>
                  </a:solidFill>
                </a:rPr>
                <a:t>lines should be 3cm long and 2cm apart. Then cut along the lines.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96791">
              <a:off x="3221260" y="1420321"/>
              <a:ext cx="2710305" cy="3809001"/>
            </a:xfrm>
            <a:prstGeom prst="rect">
              <a:avLst/>
            </a:prstGeom>
          </p:spPr>
        </p:pic>
        <p:sp>
          <p:nvSpPr>
            <p:cNvPr id="13" name="Oval 12"/>
            <p:cNvSpPr/>
            <p:nvPr/>
          </p:nvSpPr>
          <p:spPr>
            <a:xfrm>
              <a:off x="4350986"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343897" y="1651589"/>
              <a:ext cx="531628" cy="461665"/>
            </a:xfrm>
            <a:prstGeom prst="rect">
              <a:avLst/>
            </a:prstGeom>
            <a:noFill/>
          </p:spPr>
          <p:txBody>
            <a:bodyPr wrap="square" rtlCol="0" anchor="ctr">
              <a:spAutoFit/>
            </a:bodyPr>
            <a:lstStyle/>
            <a:p>
              <a:pPr algn="ctr"/>
              <a:r>
                <a:rPr lang="en-US" sz="2400" b="1" dirty="0">
                  <a:solidFill>
                    <a:schemeClr val="bg1"/>
                  </a:solidFill>
                </a:rPr>
                <a:t>2</a:t>
              </a:r>
            </a:p>
          </p:txBody>
        </p:sp>
        <p:pic>
          <p:nvPicPr>
            <p:cNvPr id="19" name="Picture 18"/>
            <p:cNvPicPr>
              <a:picLocks noChangeAspect="1"/>
            </p:cNvPicPr>
            <p:nvPr/>
          </p:nvPicPr>
          <p:blipFill>
            <a:blip r:embed="rId6"/>
            <a:stretch>
              <a:fillRect/>
            </a:stretch>
          </p:blipFill>
          <p:spPr>
            <a:xfrm>
              <a:off x="4060607" y="2481468"/>
              <a:ext cx="1467879" cy="1879507"/>
            </a:xfrm>
            <a:prstGeom prst="rect">
              <a:avLst/>
            </a:prstGeom>
          </p:spPr>
        </p:pic>
      </p:grpSp>
      <p:grpSp>
        <p:nvGrpSpPr>
          <p:cNvPr id="30" name="Group 29"/>
          <p:cNvGrpSpPr/>
          <p:nvPr/>
        </p:nvGrpSpPr>
        <p:grpSpPr>
          <a:xfrm>
            <a:off x="5660953" y="1623238"/>
            <a:ext cx="3883802" cy="4649783"/>
            <a:chOff x="5660953" y="1623238"/>
            <a:chExt cx="3883802" cy="4649783"/>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96943">
              <a:off x="6272225" y="1534172"/>
              <a:ext cx="2661258" cy="3883802"/>
            </a:xfrm>
            <a:prstGeom prst="rect">
              <a:avLst/>
            </a:prstGeom>
          </p:spPr>
        </p:pic>
        <p:sp>
          <p:nvSpPr>
            <p:cNvPr id="21" name="Oval 20"/>
            <p:cNvSpPr/>
            <p:nvPr/>
          </p:nvSpPr>
          <p:spPr>
            <a:xfrm>
              <a:off x="7227415" y="1623238"/>
              <a:ext cx="524539" cy="524539"/>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220326" y="1651589"/>
              <a:ext cx="531628" cy="461665"/>
            </a:xfrm>
            <a:prstGeom prst="rect">
              <a:avLst/>
            </a:prstGeom>
            <a:noFill/>
          </p:spPr>
          <p:txBody>
            <a:bodyPr wrap="square" rtlCol="0" anchor="ctr">
              <a:spAutoFit/>
            </a:bodyPr>
            <a:lstStyle/>
            <a:p>
              <a:pPr algn="ctr"/>
              <a:r>
                <a:rPr lang="en-US" sz="2400" b="1" dirty="0" smtClean="0">
                  <a:solidFill>
                    <a:schemeClr val="bg1"/>
                  </a:solidFill>
                </a:rPr>
                <a:t>3</a:t>
              </a:r>
              <a:endParaRPr lang="en-US" sz="2400" b="1" dirty="0">
                <a:solidFill>
                  <a:schemeClr val="bg1"/>
                </a:solidFill>
              </a:endParaRPr>
            </a:p>
          </p:txBody>
        </p:sp>
        <p:sp>
          <p:nvSpPr>
            <p:cNvPr id="23" name="TextBox 22"/>
            <p:cNvSpPr txBox="1"/>
            <p:nvPr/>
          </p:nvSpPr>
          <p:spPr>
            <a:xfrm>
              <a:off x="6477423" y="4705925"/>
              <a:ext cx="2486784" cy="1567096"/>
            </a:xfrm>
            <a:prstGeom prst="rect">
              <a:avLst/>
            </a:prstGeom>
            <a:noFill/>
          </p:spPr>
          <p:txBody>
            <a:bodyPr wrap="square" rtlCol="0">
              <a:spAutoFit/>
            </a:bodyPr>
            <a:lstStyle/>
            <a:p>
              <a:pPr algn="ctr">
                <a:lnSpc>
                  <a:spcPts val="2280"/>
                </a:lnSpc>
              </a:pPr>
              <a:r>
                <a:rPr lang="en-GB" sz="2000" dirty="0">
                  <a:solidFill>
                    <a:schemeClr val="tx1">
                      <a:lumMod val="75000"/>
                      <a:lumOff val="25000"/>
                    </a:schemeClr>
                  </a:solidFill>
                </a:rPr>
                <a:t>Unfold the paper and then push through the supporting cut-out tabs, so that they are on the inside.</a:t>
              </a:r>
            </a:p>
          </p:txBody>
        </p:sp>
        <p:pic>
          <p:nvPicPr>
            <p:cNvPr id="27" name="Picture 26"/>
            <p:cNvPicPr>
              <a:picLocks noChangeAspect="1"/>
            </p:cNvPicPr>
            <p:nvPr/>
          </p:nvPicPr>
          <p:blipFill>
            <a:blip r:embed="rId7"/>
            <a:stretch>
              <a:fillRect/>
            </a:stretch>
          </p:blipFill>
          <p:spPr>
            <a:xfrm>
              <a:off x="6662188" y="2419094"/>
              <a:ext cx="1965730" cy="1942783"/>
            </a:xfrm>
            <a:prstGeom prst="rect">
              <a:avLst/>
            </a:prstGeom>
          </p:spPr>
        </p:pic>
      </p:grpSp>
    </p:spTree>
    <p:extLst>
      <p:ext uri="{BB962C8B-B14F-4D97-AF65-F5344CB8AC3E}">
        <p14:creationId xmlns:p14="http://schemas.microsoft.com/office/powerpoint/2010/main" val="1280906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10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15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2393</TotalTime>
  <Words>1200</Words>
  <Application>Microsoft Macintosh PowerPoint</Application>
  <PresentationFormat>On-screen Show (4:3)</PresentationFormat>
  <Paragraphs>100</Paragraphs>
  <Slides>15</Slides>
  <Notes>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Into Film</Company>
  <LinksUpToDate>false</LinksUpToDate>
  <SharedDoc>false</SharedDoc>
  <HyperlinkBase>www.intofilm.org</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Pop-up Paddington</dc:title>
  <dc:subject/>
  <dc:creator>Into Film</dc:creator>
  <cp:keywords/>
  <dc:description>Pop-up Paddington is inspired by the joy of Paddington’s second film adventure, Paddington 2 (in cinemas November 10). Activities support and encourage pupils to develop communication, active citizenship, problem solving and creative skills. Pop-up Paddington culminates in the creation and evaluation of a pop-up book featuring Paddington carrying out ‘odd jobs’ around the community.
Pop-up Paddington is designed for learners in Key Stage 2/Second level, with guidance to simplify or extend activities to suit the variety of skills and abilities demonstrated by pupils aged 7–11. It has been created in partnership with STUDIOCANAL. This resource is linked to the English, design and technology, PSHE and citizenship curriculums.</dc:description>
  <cp:lastModifiedBy>Microsoft Office User</cp:lastModifiedBy>
  <cp:revision>91</cp:revision>
  <cp:lastPrinted>2017-08-11T08:55:05Z</cp:lastPrinted>
  <dcterms:created xsi:type="dcterms:W3CDTF">2017-08-06T07:26:17Z</dcterms:created>
  <dcterms:modified xsi:type="dcterms:W3CDTF">2017-09-24T23:08:10Z</dcterms:modified>
  <cp:category/>
</cp:coreProperties>
</file>